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36"/>
  </p:notesMasterIdLst>
  <p:sldIdLst>
    <p:sldId id="415" r:id="rId2"/>
    <p:sldId id="410" r:id="rId3"/>
    <p:sldId id="364" r:id="rId4"/>
    <p:sldId id="442" r:id="rId5"/>
    <p:sldId id="444" r:id="rId6"/>
    <p:sldId id="443" r:id="rId7"/>
    <p:sldId id="259" r:id="rId8"/>
    <p:sldId id="261" r:id="rId9"/>
    <p:sldId id="265" r:id="rId10"/>
    <p:sldId id="298" r:id="rId11"/>
    <p:sldId id="424" r:id="rId12"/>
    <p:sldId id="425" r:id="rId13"/>
    <p:sldId id="428" r:id="rId14"/>
    <p:sldId id="447" r:id="rId15"/>
    <p:sldId id="268" r:id="rId16"/>
    <p:sldId id="417" r:id="rId17"/>
    <p:sldId id="307" r:id="rId18"/>
    <p:sldId id="453" r:id="rId19"/>
    <p:sldId id="445" r:id="rId20"/>
    <p:sldId id="269" r:id="rId21"/>
    <p:sldId id="270" r:id="rId22"/>
    <p:sldId id="435" r:id="rId23"/>
    <p:sldId id="441" r:id="rId24"/>
    <p:sldId id="431" r:id="rId25"/>
    <p:sldId id="275" r:id="rId26"/>
    <p:sldId id="432" r:id="rId27"/>
    <p:sldId id="381" r:id="rId28"/>
    <p:sldId id="470" r:id="rId29"/>
    <p:sldId id="434" r:id="rId30"/>
    <p:sldId id="321" r:id="rId31"/>
    <p:sldId id="309" r:id="rId32"/>
    <p:sldId id="473" r:id="rId33"/>
    <p:sldId id="457" r:id="rId34"/>
    <p:sldId id="481" r:id="rId35"/>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 Harbour" initials="P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8" autoAdjust="0"/>
    <p:restoredTop sz="66959" autoAdjust="0"/>
  </p:normalViewPr>
  <p:slideViewPr>
    <p:cSldViewPr snapToGrid="0">
      <p:cViewPr varScale="1">
        <p:scale>
          <a:sx n="48" d="100"/>
          <a:sy n="48" d="100"/>
        </p:scale>
        <p:origin x="216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D6B27-707E-444E-AF3B-C60B2C2D6A36}"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366528E8-66D9-49BE-A6E0-54CE6B931A47}">
      <dgm:prSet/>
      <dgm:spPr/>
      <dgm:t>
        <a:bodyPr/>
        <a:lstStyle/>
        <a:p>
          <a:r>
            <a:rPr lang="en-GB" baseline="0" dirty="0"/>
            <a:t>Different Languages</a:t>
          </a:r>
          <a:endParaRPr lang="en-US" dirty="0"/>
        </a:p>
      </dgm:t>
    </dgm:pt>
    <dgm:pt modelId="{316C48EB-F69A-4E5E-B2CF-FE3BD62832A6}" type="parTrans" cxnId="{59ED37DB-E7F1-49CC-AF3A-B5FD044C5862}">
      <dgm:prSet/>
      <dgm:spPr/>
      <dgm:t>
        <a:bodyPr/>
        <a:lstStyle/>
        <a:p>
          <a:endParaRPr lang="en-US"/>
        </a:p>
      </dgm:t>
    </dgm:pt>
    <dgm:pt modelId="{CF3791B4-0A7A-4A19-BA10-451513D05168}" type="sibTrans" cxnId="{59ED37DB-E7F1-49CC-AF3A-B5FD044C5862}">
      <dgm:prSet/>
      <dgm:spPr/>
      <dgm:t>
        <a:bodyPr/>
        <a:lstStyle/>
        <a:p>
          <a:endParaRPr lang="en-US"/>
        </a:p>
      </dgm:t>
    </dgm:pt>
    <dgm:pt modelId="{0A4847C5-E5D3-4316-AE17-7165BA4A04A1}">
      <dgm:prSet/>
      <dgm:spPr/>
      <dgm:t>
        <a:bodyPr/>
        <a:lstStyle/>
        <a:p>
          <a:r>
            <a:rPr lang="en-GB" baseline="0" dirty="0"/>
            <a:t>Different Ethnicities</a:t>
          </a:r>
          <a:endParaRPr lang="en-US" dirty="0"/>
        </a:p>
      </dgm:t>
    </dgm:pt>
    <dgm:pt modelId="{2B628D9F-7209-412A-BA9E-2A361E41DC41}" type="parTrans" cxnId="{E07532D0-DD4D-4EBB-BD10-E037DBC3A5C4}">
      <dgm:prSet/>
      <dgm:spPr/>
      <dgm:t>
        <a:bodyPr/>
        <a:lstStyle/>
        <a:p>
          <a:endParaRPr lang="en-US"/>
        </a:p>
      </dgm:t>
    </dgm:pt>
    <dgm:pt modelId="{12FA4B6C-757E-4BBE-AD44-44F97F351085}" type="sibTrans" cxnId="{E07532D0-DD4D-4EBB-BD10-E037DBC3A5C4}">
      <dgm:prSet/>
      <dgm:spPr/>
      <dgm:t>
        <a:bodyPr/>
        <a:lstStyle/>
        <a:p>
          <a:endParaRPr lang="en-US"/>
        </a:p>
      </dgm:t>
    </dgm:pt>
    <dgm:pt modelId="{53443143-F1F3-4E52-A2DD-A90AB9A27E45}">
      <dgm:prSet/>
      <dgm:spPr/>
      <dgm:t>
        <a:bodyPr/>
        <a:lstStyle/>
        <a:p>
          <a:r>
            <a:rPr lang="en-GB" baseline="0"/>
            <a:t>SEN</a:t>
          </a:r>
          <a:endParaRPr lang="en-US"/>
        </a:p>
      </dgm:t>
    </dgm:pt>
    <dgm:pt modelId="{8938EBBD-6A70-4020-8C2B-F2313BB4EAB9}" type="parTrans" cxnId="{E52EEB47-A37E-40FF-BFCD-0C5FA0E7B3AB}">
      <dgm:prSet/>
      <dgm:spPr/>
      <dgm:t>
        <a:bodyPr/>
        <a:lstStyle/>
        <a:p>
          <a:endParaRPr lang="en-US"/>
        </a:p>
      </dgm:t>
    </dgm:pt>
    <dgm:pt modelId="{76FFFC5C-B2DD-4F98-97DD-0002FA8507C4}" type="sibTrans" cxnId="{E52EEB47-A37E-40FF-BFCD-0C5FA0E7B3AB}">
      <dgm:prSet/>
      <dgm:spPr/>
      <dgm:t>
        <a:bodyPr/>
        <a:lstStyle/>
        <a:p>
          <a:endParaRPr lang="en-US"/>
        </a:p>
      </dgm:t>
    </dgm:pt>
    <dgm:pt modelId="{70FA1891-36A9-4669-AFE4-9F1CDAEF7339}">
      <dgm:prSet/>
      <dgm:spPr/>
      <dgm:t>
        <a:bodyPr/>
        <a:lstStyle/>
        <a:p>
          <a:r>
            <a:rPr lang="en-GB" baseline="0"/>
            <a:t>Gender</a:t>
          </a:r>
          <a:endParaRPr lang="en-US"/>
        </a:p>
      </dgm:t>
    </dgm:pt>
    <dgm:pt modelId="{A2224337-DCE6-4E4E-8307-25E6444FAF18}" type="parTrans" cxnId="{7754E5EE-CC75-4290-8F04-45423E2A2740}">
      <dgm:prSet/>
      <dgm:spPr/>
      <dgm:t>
        <a:bodyPr/>
        <a:lstStyle/>
        <a:p>
          <a:endParaRPr lang="en-US"/>
        </a:p>
      </dgm:t>
    </dgm:pt>
    <dgm:pt modelId="{DE2C3EAE-997A-4BB9-97DB-3DAE0041C8E3}" type="sibTrans" cxnId="{7754E5EE-CC75-4290-8F04-45423E2A2740}">
      <dgm:prSet/>
      <dgm:spPr/>
      <dgm:t>
        <a:bodyPr/>
        <a:lstStyle/>
        <a:p>
          <a:endParaRPr lang="en-US"/>
        </a:p>
      </dgm:t>
    </dgm:pt>
    <dgm:pt modelId="{49E305AF-02BE-47DE-A1F2-36CACFA88A49}">
      <dgm:prSet/>
      <dgm:spPr/>
      <dgm:t>
        <a:bodyPr/>
        <a:lstStyle/>
        <a:p>
          <a:r>
            <a:rPr lang="en-GB" baseline="0" dirty="0"/>
            <a:t>Different Families</a:t>
          </a:r>
          <a:endParaRPr lang="en-US" dirty="0"/>
        </a:p>
      </dgm:t>
    </dgm:pt>
    <dgm:pt modelId="{33097C26-67D1-4363-81E4-85D560F945F8}" type="parTrans" cxnId="{1E795D8A-23C2-4CBF-9697-83FCC0EDC129}">
      <dgm:prSet/>
      <dgm:spPr/>
      <dgm:t>
        <a:bodyPr/>
        <a:lstStyle/>
        <a:p>
          <a:endParaRPr lang="en-US"/>
        </a:p>
      </dgm:t>
    </dgm:pt>
    <dgm:pt modelId="{E8919617-CDC6-4710-917A-AFDE7234C7C0}" type="sibTrans" cxnId="{1E795D8A-23C2-4CBF-9697-83FCC0EDC129}">
      <dgm:prSet/>
      <dgm:spPr/>
      <dgm:t>
        <a:bodyPr/>
        <a:lstStyle/>
        <a:p>
          <a:endParaRPr lang="en-US"/>
        </a:p>
      </dgm:t>
    </dgm:pt>
    <dgm:pt modelId="{F64212DC-F1EB-46F2-9760-B33B09E7EC7D}">
      <dgm:prSet/>
      <dgm:spPr/>
      <dgm:t>
        <a:bodyPr/>
        <a:lstStyle/>
        <a:p>
          <a:r>
            <a:rPr lang="en-GB" baseline="0" dirty="0"/>
            <a:t>Sexual Orientation</a:t>
          </a:r>
          <a:endParaRPr lang="en-US" dirty="0"/>
        </a:p>
      </dgm:t>
    </dgm:pt>
    <dgm:pt modelId="{DABA5988-517F-475C-BCC4-880252F85C19}" type="parTrans" cxnId="{B4FAB134-8EEA-4DC4-BFD5-F85F4D46488E}">
      <dgm:prSet/>
      <dgm:spPr/>
      <dgm:t>
        <a:bodyPr/>
        <a:lstStyle/>
        <a:p>
          <a:endParaRPr lang="en-US"/>
        </a:p>
      </dgm:t>
    </dgm:pt>
    <dgm:pt modelId="{712DDB9E-96BE-4E28-B04B-91F8BF2CEB18}" type="sibTrans" cxnId="{B4FAB134-8EEA-4DC4-BFD5-F85F4D46488E}">
      <dgm:prSet/>
      <dgm:spPr/>
      <dgm:t>
        <a:bodyPr/>
        <a:lstStyle/>
        <a:p>
          <a:endParaRPr lang="en-US"/>
        </a:p>
      </dgm:t>
    </dgm:pt>
    <dgm:pt modelId="{2DCD4258-DB83-4ED9-9D7C-A092F9CE0F50}">
      <dgm:prSet/>
      <dgm:spPr/>
      <dgm:t>
        <a:bodyPr/>
        <a:lstStyle/>
        <a:p>
          <a:r>
            <a:rPr lang="en-GB" baseline="0"/>
            <a:t>Tomatoes</a:t>
          </a:r>
          <a:endParaRPr lang="en-US"/>
        </a:p>
      </dgm:t>
    </dgm:pt>
    <dgm:pt modelId="{2A6FFC4C-2DB3-4627-A823-B4246F119978}" type="parTrans" cxnId="{AE336862-ED08-4639-A097-7BA97A053CE8}">
      <dgm:prSet/>
      <dgm:spPr/>
      <dgm:t>
        <a:bodyPr/>
        <a:lstStyle/>
        <a:p>
          <a:endParaRPr lang="en-US"/>
        </a:p>
      </dgm:t>
    </dgm:pt>
    <dgm:pt modelId="{DB5BCF38-D623-4F21-AAE6-38FA6E35AA2D}" type="sibTrans" cxnId="{AE336862-ED08-4639-A097-7BA97A053CE8}">
      <dgm:prSet/>
      <dgm:spPr/>
      <dgm:t>
        <a:bodyPr/>
        <a:lstStyle/>
        <a:p>
          <a:endParaRPr lang="en-US"/>
        </a:p>
      </dgm:t>
    </dgm:pt>
    <dgm:pt modelId="{3EDC3D6F-9D78-402A-8210-00CD461E0216}">
      <dgm:prSet/>
      <dgm:spPr/>
      <dgm:t>
        <a:bodyPr/>
        <a:lstStyle/>
        <a:p>
          <a:r>
            <a:rPr lang="en-GB" baseline="0" dirty="0"/>
            <a:t>Chocolate</a:t>
          </a:r>
          <a:endParaRPr lang="en-US" dirty="0"/>
        </a:p>
      </dgm:t>
    </dgm:pt>
    <dgm:pt modelId="{AA00A8A7-1556-488A-AAAA-3E3326555A8B}" type="parTrans" cxnId="{CA7B9218-35A8-4F6E-BDA2-3A90467A6A41}">
      <dgm:prSet/>
      <dgm:spPr/>
      <dgm:t>
        <a:bodyPr/>
        <a:lstStyle/>
        <a:p>
          <a:endParaRPr lang="en-US"/>
        </a:p>
      </dgm:t>
    </dgm:pt>
    <dgm:pt modelId="{91A71DC0-CD9B-41E7-866D-8F6BA950C53B}" type="sibTrans" cxnId="{CA7B9218-35A8-4F6E-BDA2-3A90467A6A41}">
      <dgm:prSet/>
      <dgm:spPr/>
      <dgm:t>
        <a:bodyPr/>
        <a:lstStyle/>
        <a:p>
          <a:endParaRPr lang="en-US"/>
        </a:p>
      </dgm:t>
    </dgm:pt>
    <dgm:pt modelId="{0D9F3816-2676-4EF0-8A7A-32DB57119BCC}" type="pres">
      <dgm:prSet presAssocID="{D05D6B27-707E-444E-AF3B-C60B2C2D6A36}" presName="diagram" presStyleCnt="0">
        <dgm:presLayoutVars>
          <dgm:dir/>
          <dgm:resizeHandles val="exact"/>
        </dgm:presLayoutVars>
      </dgm:prSet>
      <dgm:spPr/>
    </dgm:pt>
    <dgm:pt modelId="{D639DA0F-F7A9-4A1A-A696-E91DC8E33EE4}" type="pres">
      <dgm:prSet presAssocID="{366528E8-66D9-49BE-A6E0-54CE6B931A47}" presName="node" presStyleLbl="node1" presStyleIdx="0" presStyleCnt="8">
        <dgm:presLayoutVars>
          <dgm:bulletEnabled val="1"/>
        </dgm:presLayoutVars>
      </dgm:prSet>
      <dgm:spPr/>
    </dgm:pt>
    <dgm:pt modelId="{8B2E6CA7-07D9-4AF3-814D-D1B1366554D5}" type="pres">
      <dgm:prSet presAssocID="{CF3791B4-0A7A-4A19-BA10-451513D05168}" presName="sibTrans" presStyleCnt="0"/>
      <dgm:spPr/>
    </dgm:pt>
    <dgm:pt modelId="{C9896A96-0A89-4CC5-AFF4-9D233DBFFFEC}" type="pres">
      <dgm:prSet presAssocID="{0A4847C5-E5D3-4316-AE17-7165BA4A04A1}" presName="node" presStyleLbl="node1" presStyleIdx="1" presStyleCnt="8">
        <dgm:presLayoutVars>
          <dgm:bulletEnabled val="1"/>
        </dgm:presLayoutVars>
      </dgm:prSet>
      <dgm:spPr/>
    </dgm:pt>
    <dgm:pt modelId="{8537167C-36C8-48B9-B7B0-251573ECABB4}" type="pres">
      <dgm:prSet presAssocID="{12FA4B6C-757E-4BBE-AD44-44F97F351085}" presName="sibTrans" presStyleCnt="0"/>
      <dgm:spPr/>
    </dgm:pt>
    <dgm:pt modelId="{74DD2251-6DEC-4801-A6FC-CD2ECB3FD219}" type="pres">
      <dgm:prSet presAssocID="{53443143-F1F3-4E52-A2DD-A90AB9A27E45}" presName="node" presStyleLbl="node1" presStyleIdx="2" presStyleCnt="8">
        <dgm:presLayoutVars>
          <dgm:bulletEnabled val="1"/>
        </dgm:presLayoutVars>
      </dgm:prSet>
      <dgm:spPr/>
    </dgm:pt>
    <dgm:pt modelId="{FC108333-14C7-48CC-A818-51C4B9009D63}" type="pres">
      <dgm:prSet presAssocID="{76FFFC5C-B2DD-4F98-97DD-0002FA8507C4}" presName="sibTrans" presStyleCnt="0"/>
      <dgm:spPr/>
    </dgm:pt>
    <dgm:pt modelId="{6B7BB016-A082-45D3-B4FF-7855934200D4}" type="pres">
      <dgm:prSet presAssocID="{70FA1891-36A9-4669-AFE4-9F1CDAEF7339}" presName="node" presStyleLbl="node1" presStyleIdx="3" presStyleCnt="8">
        <dgm:presLayoutVars>
          <dgm:bulletEnabled val="1"/>
        </dgm:presLayoutVars>
      </dgm:prSet>
      <dgm:spPr/>
    </dgm:pt>
    <dgm:pt modelId="{DDC58785-6484-445C-81A4-40001DF61AA7}" type="pres">
      <dgm:prSet presAssocID="{DE2C3EAE-997A-4BB9-97DB-3DAE0041C8E3}" presName="sibTrans" presStyleCnt="0"/>
      <dgm:spPr/>
    </dgm:pt>
    <dgm:pt modelId="{6FD9591D-ACF0-4629-A231-20361E891EFE}" type="pres">
      <dgm:prSet presAssocID="{49E305AF-02BE-47DE-A1F2-36CACFA88A49}" presName="node" presStyleLbl="node1" presStyleIdx="4" presStyleCnt="8">
        <dgm:presLayoutVars>
          <dgm:bulletEnabled val="1"/>
        </dgm:presLayoutVars>
      </dgm:prSet>
      <dgm:spPr/>
    </dgm:pt>
    <dgm:pt modelId="{6076E6A3-EC17-4EC5-A4C2-4C502965A4DC}" type="pres">
      <dgm:prSet presAssocID="{E8919617-CDC6-4710-917A-AFDE7234C7C0}" presName="sibTrans" presStyleCnt="0"/>
      <dgm:spPr/>
    </dgm:pt>
    <dgm:pt modelId="{079F7B20-EC8D-4EE6-A2A4-D6BFB6CF3E5A}" type="pres">
      <dgm:prSet presAssocID="{F64212DC-F1EB-46F2-9760-B33B09E7EC7D}" presName="node" presStyleLbl="node1" presStyleIdx="5" presStyleCnt="8">
        <dgm:presLayoutVars>
          <dgm:bulletEnabled val="1"/>
        </dgm:presLayoutVars>
      </dgm:prSet>
      <dgm:spPr/>
    </dgm:pt>
    <dgm:pt modelId="{00B6517C-E28E-4F4F-832C-1AE147FEF5A4}" type="pres">
      <dgm:prSet presAssocID="{712DDB9E-96BE-4E28-B04B-91F8BF2CEB18}" presName="sibTrans" presStyleCnt="0"/>
      <dgm:spPr/>
    </dgm:pt>
    <dgm:pt modelId="{45CCC5B8-2AED-4607-923B-79294B3462AE}" type="pres">
      <dgm:prSet presAssocID="{2DCD4258-DB83-4ED9-9D7C-A092F9CE0F50}" presName="node" presStyleLbl="node1" presStyleIdx="6" presStyleCnt="8">
        <dgm:presLayoutVars>
          <dgm:bulletEnabled val="1"/>
        </dgm:presLayoutVars>
      </dgm:prSet>
      <dgm:spPr/>
    </dgm:pt>
    <dgm:pt modelId="{13253215-5283-475E-B809-D9B6C27AD59B}" type="pres">
      <dgm:prSet presAssocID="{DB5BCF38-D623-4F21-AAE6-38FA6E35AA2D}" presName="sibTrans" presStyleCnt="0"/>
      <dgm:spPr/>
    </dgm:pt>
    <dgm:pt modelId="{BFCF1853-AD7D-4FF2-BF26-8A95FED3D4A5}" type="pres">
      <dgm:prSet presAssocID="{3EDC3D6F-9D78-402A-8210-00CD461E0216}" presName="node" presStyleLbl="node1" presStyleIdx="7" presStyleCnt="8">
        <dgm:presLayoutVars>
          <dgm:bulletEnabled val="1"/>
        </dgm:presLayoutVars>
      </dgm:prSet>
      <dgm:spPr/>
    </dgm:pt>
  </dgm:ptLst>
  <dgm:cxnLst>
    <dgm:cxn modelId="{1B6F2C0D-5421-4BF8-BF0B-222A81F465A7}" type="presOf" srcId="{3EDC3D6F-9D78-402A-8210-00CD461E0216}" destId="{BFCF1853-AD7D-4FF2-BF26-8A95FED3D4A5}" srcOrd="0" destOrd="0" presId="urn:microsoft.com/office/officeart/2005/8/layout/default"/>
    <dgm:cxn modelId="{2F03F111-C7EF-47EB-B757-C14AD41F9CC1}" type="presOf" srcId="{F64212DC-F1EB-46F2-9760-B33B09E7EC7D}" destId="{079F7B20-EC8D-4EE6-A2A4-D6BFB6CF3E5A}" srcOrd="0" destOrd="0" presId="urn:microsoft.com/office/officeart/2005/8/layout/default"/>
    <dgm:cxn modelId="{CA7B9218-35A8-4F6E-BDA2-3A90467A6A41}" srcId="{D05D6B27-707E-444E-AF3B-C60B2C2D6A36}" destId="{3EDC3D6F-9D78-402A-8210-00CD461E0216}" srcOrd="7" destOrd="0" parTransId="{AA00A8A7-1556-488A-AAAA-3E3326555A8B}" sibTransId="{91A71DC0-CD9B-41E7-866D-8F6BA950C53B}"/>
    <dgm:cxn modelId="{B4FAB134-8EEA-4DC4-BFD5-F85F4D46488E}" srcId="{D05D6B27-707E-444E-AF3B-C60B2C2D6A36}" destId="{F64212DC-F1EB-46F2-9760-B33B09E7EC7D}" srcOrd="5" destOrd="0" parTransId="{DABA5988-517F-475C-BCC4-880252F85C19}" sibTransId="{712DDB9E-96BE-4E28-B04B-91F8BF2CEB18}"/>
    <dgm:cxn modelId="{AE336862-ED08-4639-A097-7BA97A053CE8}" srcId="{D05D6B27-707E-444E-AF3B-C60B2C2D6A36}" destId="{2DCD4258-DB83-4ED9-9D7C-A092F9CE0F50}" srcOrd="6" destOrd="0" parTransId="{2A6FFC4C-2DB3-4627-A823-B4246F119978}" sibTransId="{DB5BCF38-D623-4F21-AAE6-38FA6E35AA2D}"/>
    <dgm:cxn modelId="{E52EEB47-A37E-40FF-BFCD-0C5FA0E7B3AB}" srcId="{D05D6B27-707E-444E-AF3B-C60B2C2D6A36}" destId="{53443143-F1F3-4E52-A2DD-A90AB9A27E45}" srcOrd="2" destOrd="0" parTransId="{8938EBBD-6A70-4020-8C2B-F2313BB4EAB9}" sibTransId="{76FFFC5C-B2DD-4F98-97DD-0002FA8507C4}"/>
    <dgm:cxn modelId="{14030675-327E-403B-9DD7-072C3C410329}" type="presOf" srcId="{366528E8-66D9-49BE-A6E0-54CE6B931A47}" destId="{D639DA0F-F7A9-4A1A-A696-E91DC8E33EE4}" srcOrd="0" destOrd="0" presId="urn:microsoft.com/office/officeart/2005/8/layout/default"/>
    <dgm:cxn modelId="{FFA33184-5B98-4708-85FA-55BD960C0346}" type="presOf" srcId="{D05D6B27-707E-444E-AF3B-C60B2C2D6A36}" destId="{0D9F3816-2676-4EF0-8A7A-32DB57119BCC}" srcOrd="0" destOrd="0" presId="urn:microsoft.com/office/officeart/2005/8/layout/default"/>
    <dgm:cxn modelId="{1E795D8A-23C2-4CBF-9697-83FCC0EDC129}" srcId="{D05D6B27-707E-444E-AF3B-C60B2C2D6A36}" destId="{49E305AF-02BE-47DE-A1F2-36CACFA88A49}" srcOrd="4" destOrd="0" parTransId="{33097C26-67D1-4363-81E4-85D560F945F8}" sibTransId="{E8919617-CDC6-4710-917A-AFDE7234C7C0}"/>
    <dgm:cxn modelId="{9306C993-CF47-421A-BEEA-19257A24CDDA}" type="presOf" srcId="{0A4847C5-E5D3-4316-AE17-7165BA4A04A1}" destId="{C9896A96-0A89-4CC5-AFF4-9D233DBFFFEC}" srcOrd="0" destOrd="0" presId="urn:microsoft.com/office/officeart/2005/8/layout/default"/>
    <dgm:cxn modelId="{330C0095-E028-465F-AD8C-200E09456884}" type="presOf" srcId="{53443143-F1F3-4E52-A2DD-A90AB9A27E45}" destId="{74DD2251-6DEC-4801-A6FC-CD2ECB3FD219}" srcOrd="0" destOrd="0" presId="urn:microsoft.com/office/officeart/2005/8/layout/default"/>
    <dgm:cxn modelId="{3A4C9EA2-BB48-48CC-86EA-3F8C5D8DDC71}" type="presOf" srcId="{70FA1891-36A9-4669-AFE4-9F1CDAEF7339}" destId="{6B7BB016-A082-45D3-B4FF-7855934200D4}" srcOrd="0" destOrd="0" presId="urn:microsoft.com/office/officeart/2005/8/layout/default"/>
    <dgm:cxn modelId="{BFCBD1B4-BA53-4787-8EC6-D707319BDEC9}" type="presOf" srcId="{49E305AF-02BE-47DE-A1F2-36CACFA88A49}" destId="{6FD9591D-ACF0-4629-A231-20361E891EFE}" srcOrd="0" destOrd="0" presId="urn:microsoft.com/office/officeart/2005/8/layout/default"/>
    <dgm:cxn modelId="{E07532D0-DD4D-4EBB-BD10-E037DBC3A5C4}" srcId="{D05D6B27-707E-444E-AF3B-C60B2C2D6A36}" destId="{0A4847C5-E5D3-4316-AE17-7165BA4A04A1}" srcOrd="1" destOrd="0" parTransId="{2B628D9F-7209-412A-BA9E-2A361E41DC41}" sibTransId="{12FA4B6C-757E-4BBE-AD44-44F97F351085}"/>
    <dgm:cxn modelId="{3A55EED4-9DC7-43C4-859C-C31B283F19B1}" type="presOf" srcId="{2DCD4258-DB83-4ED9-9D7C-A092F9CE0F50}" destId="{45CCC5B8-2AED-4607-923B-79294B3462AE}" srcOrd="0" destOrd="0" presId="urn:microsoft.com/office/officeart/2005/8/layout/default"/>
    <dgm:cxn modelId="{59ED37DB-E7F1-49CC-AF3A-B5FD044C5862}" srcId="{D05D6B27-707E-444E-AF3B-C60B2C2D6A36}" destId="{366528E8-66D9-49BE-A6E0-54CE6B931A47}" srcOrd="0" destOrd="0" parTransId="{316C48EB-F69A-4E5E-B2CF-FE3BD62832A6}" sibTransId="{CF3791B4-0A7A-4A19-BA10-451513D05168}"/>
    <dgm:cxn modelId="{7754E5EE-CC75-4290-8F04-45423E2A2740}" srcId="{D05D6B27-707E-444E-AF3B-C60B2C2D6A36}" destId="{70FA1891-36A9-4669-AFE4-9F1CDAEF7339}" srcOrd="3" destOrd="0" parTransId="{A2224337-DCE6-4E4E-8307-25E6444FAF18}" sibTransId="{DE2C3EAE-997A-4BB9-97DB-3DAE0041C8E3}"/>
    <dgm:cxn modelId="{6AE4057D-66C7-469E-AB84-780DE3134676}" type="presParOf" srcId="{0D9F3816-2676-4EF0-8A7A-32DB57119BCC}" destId="{D639DA0F-F7A9-4A1A-A696-E91DC8E33EE4}" srcOrd="0" destOrd="0" presId="urn:microsoft.com/office/officeart/2005/8/layout/default"/>
    <dgm:cxn modelId="{D080B4F7-1793-4990-A7B5-A19B47C2A90A}" type="presParOf" srcId="{0D9F3816-2676-4EF0-8A7A-32DB57119BCC}" destId="{8B2E6CA7-07D9-4AF3-814D-D1B1366554D5}" srcOrd="1" destOrd="0" presId="urn:microsoft.com/office/officeart/2005/8/layout/default"/>
    <dgm:cxn modelId="{75F0EDB7-BEB5-4633-B439-58C36BB96A08}" type="presParOf" srcId="{0D9F3816-2676-4EF0-8A7A-32DB57119BCC}" destId="{C9896A96-0A89-4CC5-AFF4-9D233DBFFFEC}" srcOrd="2" destOrd="0" presId="urn:microsoft.com/office/officeart/2005/8/layout/default"/>
    <dgm:cxn modelId="{FBC01A39-A82A-4D1A-AD53-E048826AA363}" type="presParOf" srcId="{0D9F3816-2676-4EF0-8A7A-32DB57119BCC}" destId="{8537167C-36C8-48B9-B7B0-251573ECABB4}" srcOrd="3" destOrd="0" presId="urn:microsoft.com/office/officeart/2005/8/layout/default"/>
    <dgm:cxn modelId="{28B06340-CED8-47FF-A424-6FB03A64D9F5}" type="presParOf" srcId="{0D9F3816-2676-4EF0-8A7A-32DB57119BCC}" destId="{74DD2251-6DEC-4801-A6FC-CD2ECB3FD219}" srcOrd="4" destOrd="0" presId="urn:microsoft.com/office/officeart/2005/8/layout/default"/>
    <dgm:cxn modelId="{0F0E7B4A-A279-4F0A-97EA-32FC0584DD1E}" type="presParOf" srcId="{0D9F3816-2676-4EF0-8A7A-32DB57119BCC}" destId="{FC108333-14C7-48CC-A818-51C4B9009D63}" srcOrd="5" destOrd="0" presId="urn:microsoft.com/office/officeart/2005/8/layout/default"/>
    <dgm:cxn modelId="{4380DD84-A0A9-4204-8DE8-2ACB2C3428F5}" type="presParOf" srcId="{0D9F3816-2676-4EF0-8A7A-32DB57119BCC}" destId="{6B7BB016-A082-45D3-B4FF-7855934200D4}" srcOrd="6" destOrd="0" presId="urn:microsoft.com/office/officeart/2005/8/layout/default"/>
    <dgm:cxn modelId="{84A0F8FC-EAF2-494C-98AE-CE65CB7595EC}" type="presParOf" srcId="{0D9F3816-2676-4EF0-8A7A-32DB57119BCC}" destId="{DDC58785-6484-445C-81A4-40001DF61AA7}" srcOrd="7" destOrd="0" presId="urn:microsoft.com/office/officeart/2005/8/layout/default"/>
    <dgm:cxn modelId="{38D3B881-EB3E-4796-8695-531A872572EB}" type="presParOf" srcId="{0D9F3816-2676-4EF0-8A7A-32DB57119BCC}" destId="{6FD9591D-ACF0-4629-A231-20361E891EFE}" srcOrd="8" destOrd="0" presId="urn:microsoft.com/office/officeart/2005/8/layout/default"/>
    <dgm:cxn modelId="{3B37108E-BBF6-489C-8B88-067CCE8C5379}" type="presParOf" srcId="{0D9F3816-2676-4EF0-8A7A-32DB57119BCC}" destId="{6076E6A3-EC17-4EC5-A4C2-4C502965A4DC}" srcOrd="9" destOrd="0" presId="urn:microsoft.com/office/officeart/2005/8/layout/default"/>
    <dgm:cxn modelId="{84C6382A-B29C-47FC-9A3E-337D29F541AC}" type="presParOf" srcId="{0D9F3816-2676-4EF0-8A7A-32DB57119BCC}" destId="{079F7B20-EC8D-4EE6-A2A4-D6BFB6CF3E5A}" srcOrd="10" destOrd="0" presId="urn:microsoft.com/office/officeart/2005/8/layout/default"/>
    <dgm:cxn modelId="{219ABB9B-300E-44BC-9C73-D53EBACDFF49}" type="presParOf" srcId="{0D9F3816-2676-4EF0-8A7A-32DB57119BCC}" destId="{00B6517C-E28E-4F4F-832C-1AE147FEF5A4}" srcOrd="11" destOrd="0" presId="urn:microsoft.com/office/officeart/2005/8/layout/default"/>
    <dgm:cxn modelId="{40635F89-F6A7-447F-B9F2-C6A2E4AA63D1}" type="presParOf" srcId="{0D9F3816-2676-4EF0-8A7A-32DB57119BCC}" destId="{45CCC5B8-2AED-4607-923B-79294B3462AE}" srcOrd="12" destOrd="0" presId="urn:microsoft.com/office/officeart/2005/8/layout/default"/>
    <dgm:cxn modelId="{7A0A7424-8CF1-4298-9509-3A9CDEDBFE6F}" type="presParOf" srcId="{0D9F3816-2676-4EF0-8A7A-32DB57119BCC}" destId="{13253215-5283-475E-B809-D9B6C27AD59B}" srcOrd="13" destOrd="0" presId="urn:microsoft.com/office/officeart/2005/8/layout/default"/>
    <dgm:cxn modelId="{A9844BFF-B254-4312-A771-3DDC84C2C1E2}" type="presParOf" srcId="{0D9F3816-2676-4EF0-8A7A-32DB57119BCC}" destId="{BFCF1853-AD7D-4FF2-BF26-8A95FED3D4A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E474BB-31DA-401E-991D-B522A9B166DB}" type="doc">
      <dgm:prSet loTypeId="urn:microsoft.com/office/officeart/2005/8/layout/cycle3" loCatId="cycle" qsTypeId="urn:microsoft.com/office/officeart/2005/8/quickstyle/simple4" qsCatId="simple" csTypeId="urn:microsoft.com/office/officeart/2005/8/colors/colorful1" csCatId="colorful" phldr="1"/>
      <dgm:spPr/>
      <dgm:t>
        <a:bodyPr/>
        <a:lstStyle/>
        <a:p>
          <a:endParaRPr lang="en-US"/>
        </a:p>
      </dgm:t>
    </dgm:pt>
    <dgm:pt modelId="{66C96166-4E9E-44C3-BE45-3D1BCB925A16}">
      <dgm:prSet/>
      <dgm:spPr/>
      <dgm:t>
        <a:bodyPr/>
        <a:lstStyle/>
        <a:p>
          <a:r>
            <a:rPr lang="en-GB" baseline="0"/>
            <a:t>Ethnicity</a:t>
          </a:r>
          <a:endParaRPr lang="en-US"/>
        </a:p>
      </dgm:t>
    </dgm:pt>
    <dgm:pt modelId="{F08F0C98-B007-423E-BA11-AD4552C09B7A}" type="parTrans" cxnId="{6D557C07-9356-439C-9139-4D460E09880C}">
      <dgm:prSet/>
      <dgm:spPr/>
      <dgm:t>
        <a:bodyPr/>
        <a:lstStyle/>
        <a:p>
          <a:endParaRPr lang="en-US"/>
        </a:p>
      </dgm:t>
    </dgm:pt>
    <dgm:pt modelId="{85D0D79C-029B-420A-BEF2-BFE565617AD3}" type="sibTrans" cxnId="{6D557C07-9356-439C-9139-4D460E09880C}">
      <dgm:prSet/>
      <dgm:spPr/>
      <dgm:t>
        <a:bodyPr/>
        <a:lstStyle/>
        <a:p>
          <a:endParaRPr lang="en-US"/>
        </a:p>
      </dgm:t>
    </dgm:pt>
    <dgm:pt modelId="{24A4A14A-F949-4D9C-B89E-59EC9434C9EC}">
      <dgm:prSet/>
      <dgm:spPr/>
      <dgm:t>
        <a:bodyPr/>
        <a:lstStyle/>
        <a:p>
          <a:r>
            <a:rPr lang="en-GB" baseline="0"/>
            <a:t>Language</a:t>
          </a:r>
          <a:endParaRPr lang="en-US"/>
        </a:p>
      </dgm:t>
    </dgm:pt>
    <dgm:pt modelId="{3C5FBA9D-E93A-47C9-861C-1919AC788305}" type="parTrans" cxnId="{40D63667-3318-4CFD-8225-667E96BFF629}">
      <dgm:prSet/>
      <dgm:spPr/>
      <dgm:t>
        <a:bodyPr/>
        <a:lstStyle/>
        <a:p>
          <a:endParaRPr lang="en-US"/>
        </a:p>
      </dgm:t>
    </dgm:pt>
    <dgm:pt modelId="{0D6CEAD5-2566-4086-8956-85C284940119}" type="sibTrans" cxnId="{40D63667-3318-4CFD-8225-667E96BFF629}">
      <dgm:prSet/>
      <dgm:spPr/>
      <dgm:t>
        <a:bodyPr/>
        <a:lstStyle/>
        <a:p>
          <a:endParaRPr lang="en-US"/>
        </a:p>
      </dgm:t>
    </dgm:pt>
    <dgm:pt modelId="{EC2F17E5-14A8-45D4-91DD-0E87FF5F1B1C}">
      <dgm:prSet/>
      <dgm:spPr/>
      <dgm:t>
        <a:bodyPr/>
        <a:lstStyle/>
        <a:p>
          <a:r>
            <a:rPr lang="en-GB" baseline="0" dirty="0"/>
            <a:t>Religion</a:t>
          </a:r>
          <a:endParaRPr lang="en-US" dirty="0"/>
        </a:p>
      </dgm:t>
    </dgm:pt>
    <dgm:pt modelId="{5287AEEF-8EB8-4D82-BDD3-F6010082C0DA}" type="parTrans" cxnId="{DB55F957-CDED-4AA7-9298-63C42492422E}">
      <dgm:prSet/>
      <dgm:spPr/>
      <dgm:t>
        <a:bodyPr/>
        <a:lstStyle/>
        <a:p>
          <a:endParaRPr lang="en-US"/>
        </a:p>
      </dgm:t>
    </dgm:pt>
    <dgm:pt modelId="{1DA530C1-74F5-4A06-BF36-FF00FAE581C8}" type="sibTrans" cxnId="{DB55F957-CDED-4AA7-9298-63C42492422E}">
      <dgm:prSet/>
      <dgm:spPr/>
      <dgm:t>
        <a:bodyPr/>
        <a:lstStyle/>
        <a:p>
          <a:endParaRPr lang="en-US"/>
        </a:p>
      </dgm:t>
    </dgm:pt>
    <dgm:pt modelId="{952971B3-84A2-4CAC-95AC-E09F673B9B69}">
      <dgm:prSet/>
      <dgm:spPr/>
      <dgm:t>
        <a:bodyPr/>
        <a:lstStyle/>
        <a:p>
          <a:r>
            <a:rPr lang="en-GB" baseline="0" dirty="0"/>
            <a:t>Sexual Orientation and Gender Identity</a:t>
          </a:r>
          <a:endParaRPr lang="en-US" dirty="0"/>
        </a:p>
      </dgm:t>
    </dgm:pt>
    <dgm:pt modelId="{D5A5DE6A-C7CC-4EA2-92B0-82CE67C7EF6B}" type="parTrans" cxnId="{C292BCFA-FD04-42BC-9C64-3B90AC2D3909}">
      <dgm:prSet/>
      <dgm:spPr/>
      <dgm:t>
        <a:bodyPr/>
        <a:lstStyle/>
        <a:p>
          <a:endParaRPr lang="en-US"/>
        </a:p>
      </dgm:t>
    </dgm:pt>
    <dgm:pt modelId="{1E4335BC-6A32-46EE-9CD9-7A5C5DB34B73}" type="sibTrans" cxnId="{C292BCFA-FD04-42BC-9C64-3B90AC2D3909}">
      <dgm:prSet/>
      <dgm:spPr/>
      <dgm:t>
        <a:bodyPr/>
        <a:lstStyle/>
        <a:p>
          <a:endParaRPr lang="en-US"/>
        </a:p>
      </dgm:t>
    </dgm:pt>
    <dgm:pt modelId="{1555CAEC-9987-46E9-837B-EA6E90DAE4E5}">
      <dgm:prSet/>
      <dgm:spPr/>
      <dgm:t>
        <a:bodyPr/>
        <a:lstStyle/>
        <a:p>
          <a:r>
            <a:rPr lang="en-GB" baseline="0"/>
            <a:t>SEND</a:t>
          </a:r>
          <a:endParaRPr lang="en-US"/>
        </a:p>
      </dgm:t>
    </dgm:pt>
    <dgm:pt modelId="{F71EAE2B-0E0A-4E91-8801-67BD35854BEA}" type="parTrans" cxnId="{CE499983-805E-4D6C-8A3C-11D6B8FFCA31}">
      <dgm:prSet/>
      <dgm:spPr/>
      <dgm:t>
        <a:bodyPr/>
        <a:lstStyle/>
        <a:p>
          <a:endParaRPr lang="en-US"/>
        </a:p>
      </dgm:t>
    </dgm:pt>
    <dgm:pt modelId="{9B84703D-F1D2-44EA-91E0-8C4F1EC371E6}" type="sibTrans" cxnId="{CE499983-805E-4D6C-8A3C-11D6B8FFCA31}">
      <dgm:prSet/>
      <dgm:spPr/>
      <dgm:t>
        <a:bodyPr/>
        <a:lstStyle/>
        <a:p>
          <a:endParaRPr lang="en-US"/>
        </a:p>
      </dgm:t>
    </dgm:pt>
    <dgm:pt modelId="{C26ACEFA-FF00-493F-9204-AE5ECC895B99}" type="pres">
      <dgm:prSet presAssocID="{BFE474BB-31DA-401E-991D-B522A9B166DB}" presName="Name0" presStyleCnt="0">
        <dgm:presLayoutVars>
          <dgm:dir/>
          <dgm:resizeHandles val="exact"/>
        </dgm:presLayoutVars>
      </dgm:prSet>
      <dgm:spPr/>
    </dgm:pt>
    <dgm:pt modelId="{AD8B3F90-FD07-4142-9D58-EF459107D8D8}" type="pres">
      <dgm:prSet presAssocID="{BFE474BB-31DA-401E-991D-B522A9B166DB}" presName="cycle" presStyleCnt="0"/>
      <dgm:spPr/>
    </dgm:pt>
    <dgm:pt modelId="{5D5E489A-CF96-4EB8-9C28-1BE02A39B4D1}" type="pres">
      <dgm:prSet presAssocID="{66C96166-4E9E-44C3-BE45-3D1BCB925A16}" presName="nodeFirstNode" presStyleLbl="node1" presStyleIdx="0" presStyleCnt="5">
        <dgm:presLayoutVars>
          <dgm:bulletEnabled val="1"/>
        </dgm:presLayoutVars>
      </dgm:prSet>
      <dgm:spPr/>
    </dgm:pt>
    <dgm:pt modelId="{1C2F227C-B0DE-4C92-9650-C19E795808C7}" type="pres">
      <dgm:prSet presAssocID="{85D0D79C-029B-420A-BEF2-BFE565617AD3}" presName="sibTransFirstNode" presStyleLbl="bgShp" presStyleIdx="0" presStyleCnt="1"/>
      <dgm:spPr/>
    </dgm:pt>
    <dgm:pt modelId="{AA7E24A3-FBA3-4988-AB61-36559310C0F7}" type="pres">
      <dgm:prSet presAssocID="{24A4A14A-F949-4D9C-B89E-59EC9434C9EC}" presName="nodeFollowingNodes" presStyleLbl="node1" presStyleIdx="1" presStyleCnt="5">
        <dgm:presLayoutVars>
          <dgm:bulletEnabled val="1"/>
        </dgm:presLayoutVars>
      </dgm:prSet>
      <dgm:spPr/>
    </dgm:pt>
    <dgm:pt modelId="{D7CC04FB-DDC8-4C2C-B068-7BC6983375AF}" type="pres">
      <dgm:prSet presAssocID="{EC2F17E5-14A8-45D4-91DD-0E87FF5F1B1C}" presName="nodeFollowingNodes" presStyleLbl="node1" presStyleIdx="2" presStyleCnt="5" custRadScaleRad="80091" custRadScaleInc="-32904">
        <dgm:presLayoutVars>
          <dgm:bulletEnabled val="1"/>
        </dgm:presLayoutVars>
      </dgm:prSet>
      <dgm:spPr/>
    </dgm:pt>
    <dgm:pt modelId="{CCD0C334-C2C4-4ACE-BC5A-8C1908F70FA8}" type="pres">
      <dgm:prSet presAssocID="{952971B3-84A2-4CAC-95AC-E09F673B9B69}" presName="nodeFollowingNodes" presStyleLbl="node1" presStyleIdx="3" presStyleCnt="5" custRadScaleRad="79231" custRadScaleInc="32779">
        <dgm:presLayoutVars>
          <dgm:bulletEnabled val="1"/>
        </dgm:presLayoutVars>
      </dgm:prSet>
      <dgm:spPr/>
    </dgm:pt>
    <dgm:pt modelId="{B1BC96AD-155C-421C-83F3-E291C14A6F17}" type="pres">
      <dgm:prSet presAssocID="{1555CAEC-9987-46E9-837B-EA6E90DAE4E5}" presName="nodeFollowingNodes" presStyleLbl="node1" presStyleIdx="4" presStyleCnt="5">
        <dgm:presLayoutVars>
          <dgm:bulletEnabled val="1"/>
        </dgm:presLayoutVars>
      </dgm:prSet>
      <dgm:spPr/>
    </dgm:pt>
  </dgm:ptLst>
  <dgm:cxnLst>
    <dgm:cxn modelId="{6D557C07-9356-439C-9139-4D460E09880C}" srcId="{BFE474BB-31DA-401E-991D-B522A9B166DB}" destId="{66C96166-4E9E-44C3-BE45-3D1BCB925A16}" srcOrd="0" destOrd="0" parTransId="{F08F0C98-B007-423E-BA11-AD4552C09B7A}" sibTransId="{85D0D79C-029B-420A-BEF2-BFE565617AD3}"/>
    <dgm:cxn modelId="{F30FDE32-3D63-49CC-B626-309CBFFBD575}" type="presOf" srcId="{EC2F17E5-14A8-45D4-91DD-0E87FF5F1B1C}" destId="{D7CC04FB-DDC8-4C2C-B068-7BC6983375AF}" srcOrd="0" destOrd="0" presId="urn:microsoft.com/office/officeart/2005/8/layout/cycle3"/>
    <dgm:cxn modelId="{40D63667-3318-4CFD-8225-667E96BFF629}" srcId="{BFE474BB-31DA-401E-991D-B522A9B166DB}" destId="{24A4A14A-F949-4D9C-B89E-59EC9434C9EC}" srcOrd="1" destOrd="0" parTransId="{3C5FBA9D-E93A-47C9-861C-1919AC788305}" sibTransId="{0D6CEAD5-2566-4086-8956-85C284940119}"/>
    <dgm:cxn modelId="{4D90E275-69D9-4433-98FA-07C53A9F48EC}" type="presOf" srcId="{952971B3-84A2-4CAC-95AC-E09F673B9B69}" destId="{CCD0C334-C2C4-4ACE-BC5A-8C1908F70FA8}" srcOrd="0" destOrd="0" presId="urn:microsoft.com/office/officeart/2005/8/layout/cycle3"/>
    <dgm:cxn modelId="{DB55F957-CDED-4AA7-9298-63C42492422E}" srcId="{BFE474BB-31DA-401E-991D-B522A9B166DB}" destId="{EC2F17E5-14A8-45D4-91DD-0E87FF5F1B1C}" srcOrd="2" destOrd="0" parTransId="{5287AEEF-8EB8-4D82-BDD3-F6010082C0DA}" sibTransId="{1DA530C1-74F5-4A06-BF36-FF00FAE581C8}"/>
    <dgm:cxn modelId="{CB084158-437A-4DB2-AB76-B20FD18160D8}" type="presOf" srcId="{1555CAEC-9987-46E9-837B-EA6E90DAE4E5}" destId="{B1BC96AD-155C-421C-83F3-E291C14A6F17}" srcOrd="0" destOrd="0" presId="urn:microsoft.com/office/officeart/2005/8/layout/cycle3"/>
    <dgm:cxn modelId="{CE499983-805E-4D6C-8A3C-11D6B8FFCA31}" srcId="{BFE474BB-31DA-401E-991D-B522A9B166DB}" destId="{1555CAEC-9987-46E9-837B-EA6E90DAE4E5}" srcOrd="4" destOrd="0" parTransId="{F71EAE2B-0E0A-4E91-8801-67BD35854BEA}" sibTransId="{9B84703D-F1D2-44EA-91E0-8C4F1EC371E6}"/>
    <dgm:cxn modelId="{F2DBB0A2-C09C-4E74-8FB3-26825C867ABD}" type="presOf" srcId="{24A4A14A-F949-4D9C-B89E-59EC9434C9EC}" destId="{AA7E24A3-FBA3-4988-AB61-36559310C0F7}" srcOrd="0" destOrd="0" presId="urn:microsoft.com/office/officeart/2005/8/layout/cycle3"/>
    <dgm:cxn modelId="{D679FFEB-F9C8-4836-8CBA-B5F1AC346826}" type="presOf" srcId="{BFE474BB-31DA-401E-991D-B522A9B166DB}" destId="{C26ACEFA-FF00-493F-9204-AE5ECC895B99}" srcOrd="0" destOrd="0" presId="urn:microsoft.com/office/officeart/2005/8/layout/cycle3"/>
    <dgm:cxn modelId="{A0F139F5-954C-4C0F-8883-A5227B899F1B}" type="presOf" srcId="{85D0D79C-029B-420A-BEF2-BFE565617AD3}" destId="{1C2F227C-B0DE-4C92-9650-C19E795808C7}" srcOrd="0" destOrd="0" presId="urn:microsoft.com/office/officeart/2005/8/layout/cycle3"/>
    <dgm:cxn modelId="{C292BCFA-FD04-42BC-9C64-3B90AC2D3909}" srcId="{BFE474BB-31DA-401E-991D-B522A9B166DB}" destId="{952971B3-84A2-4CAC-95AC-E09F673B9B69}" srcOrd="3" destOrd="0" parTransId="{D5A5DE6A-C7CC-4EA2-92B0-82CE67C7EF6B}" sibTransId="{1E4335BC-6A32-46EE-9CD9-7A5C5DB34B73}"/>
    <dgm:cxn modelId="{ABBA6CFD-1D97-4A91-963B-1A0C544836E9}" type="presOf" srcId="{66C96166-4E9E-44C3-BE45-3D1BCB925A16}" destId="{5D5E489A-CF96-4EB8-9C28-1BE02A39B4D1}" srcOrd="0" destOrd="0" presId="urn:microsoft.com/office/officeart/2005/8/layout/cycle3"/>
    <dgm:cxn modelId="{C89AD97E-260B-46C5-B8C5-8B3CEE27AEDF}" type="presParOf" srcId="{C26ACEFA-FF00-493F-9204-AE5ECC895B99}" destId="{AD8B3F90-FD07-4142-9D58-EF459107D8D8}" srcOrd="0" destOrd="0" presId="urn:microsoft.com/office/officeart/2005/8/layout/cycle3"/>
    <dgm:cxn modelId="{3F78C230-4D10-481B-BE4F-8BBDDABAA2A0}" type="presParOf" srcId="{AD8B3F90-FD07-4142-9D58-EF459107D8D8}" destId="{5D5E489A-CF96-4EB8-9C28-1BE02A39B4D1}" srcOrd="0" destOrd="0" presId="urn:microsoft.com/office/officeart/2005/8/layout/cycle3"/>
    <dgm:cxn modelId="{1FAC3BD6-D552-4FD3-AED3-FFBE958DED55}" type="presParOf" srcId="{AD8B3F90-FD07-4142-9D58-EF459107D8D8}" destId="{1C2F227C-B0DE-4C92-9650-C19E795808C7}" srcOrd="1" destOrd="0" presId="urn:microsoft.com/office/officeart/2005/8/layout/cycle3"/>
    <dgm:cxn modelId="{5B7BB9CA-B4E4-4291-905F-93C4D8678BC0}" type="presParOf" srcId="{AD8B3F90-FD07-4142-9D58-EF459107D8D8}" destId="{AA7E24A3-FBA3-4988-AB61-36559310C0F7}" srcOrd="2" destOrd="0" presId="urn:microsoft.com/office/officeart/2005/8/layout/cycle3"/>
    <dgm:cxn modelId="{3647611E-7CE2-41C6-A72E-416D533587BA}" type="presParOf" srcId="{AD8B3F90-FD07-4142-9D58-EF459107D8D8}" destId="{D7CC04FB-DDC8-4C2C-B068-7BC6983375AF}" srcOrd="3" destOrd="0" presId="urn:microsoft.com/office/officeart/2005/8/layout/cycle3"/>
    <dgm:cxn modelId="{7EA3B117-9106-42B0-B1E1-2ADF2FDF9F2E}" type="presParOf" srcId="{AD8B3F90-FD07-4142-9D58-EF459107D8D8}" destId="{CCD0C334-C2C4-4ACE-BC5A-8C1908F70FA8}" srcOrd="4" destOrd="0" presId="urn:microsoft.com/office/officeart/2005/8/layout/cycle3"/>
    <dgm:cxn modelId="{A83CE0CD-24EF-4F4C-AAB0-9F24134CBF83}" type="presParOf" srcId="{AD8B3F90-FD07-4142-9D58-EF459107D8D8}" destId="{B1BC96AD-155C-421C-83F3-E291C14A6F1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FD4B64-71C3-4EF5-905F-90BA90FDA2F6}" type="doc">
      <dgm:prSet loTypeId="urn:microsoft.com/office/officeart/2005/8/layout/matrix3" loCatId="matrix" qsTypeId="urn:microsoft.com/office/officeart/2005/8/quickstyle/simple5" qsCatId="simple" csTypeId="urn:microsoft.com/office/officeart/2005/8/colors/colorful5" csCatId="colorful" phldr="1"/>
      <dgm:spPr/>
      <dgm:t>
        <a:bodyPr/>
        <a:lstStyle/>
        <a:p>
          <a:endParaRPr lang="en-US"/>
        </a:p>
      </dgm:t>
    </dgm:pt>
    <dgm:pt modelId="{BDE899BD-051B-48ED-9ECB-38A570631062}">
      <dgm:prSet/>
      <dgm:spPr/>
      <dgm:t>
        <a:bodyPr/>
        <a:lstStyle/>
        <a:p>
          <a:r>
            <a:rPr lang="en-GB" dirty="0"/>
            <a:t>Everyone’s Welcome has to be EVERYWHERE!</a:t>
          </a:r>
          <a:endParaRPr lang="en-US" dirty="0"/>
        </a:p>
      </dgm:t>
    </dgm:pt>
    <dgm:pt modelId="{169F4017-3846-47DE-8696-BAD617A16131}" type="parTrans" cxnId="{CA01DB9D-99FE-4BA1-95D1-BD1F52EED5A3}">
      <dgm:prSet/>
      <dgm:spPr/>
      <dgm:t>
        <a:bodyPr/>
        <a:lstStyle/>
        <a:p>
          <a:endParaRPr lang="en-US"/>
        </a:p>
      </dgm:t>
    </dgm:pt>
    <dgm:pt modelId="{BE142756-96FA-4FE1-BD32-5AAFF6C65A6C}" type="sibTrans" cxnId="{CA01DB9D-99FE-4BA1-95D1-BD1F52EED5A3}">
      <dgm:prSet/>
      <dgm:spPr/>
      <dgm:t>
        <a:bodyPr/>
        <a:lstStyle/>
        <a:p>
          <a:endParaRPr lang="en-US"/>
        </a:p>
      </dgm:t>
    </dgm:pt>
    <dgm:pt modelId="{40C8EA39-32A2-4B4B-A0E4-6CD8D4130999}">
      <dgm:prSet/>
      <dgm:spPr/>
      <dgm:t>
        <a:bodyPr/>
        <a:lstStyle/>
        <a:p>
          <a:r>
            <a:rPr lang="en-GB"/>
            <a:t>Open and transparent</a:t>
          </a:r>
          <a:endParaRPr lang="en-US"/>
        </a:p>
      </dgm:t>
    </dgm:pt>
    <dgm:pt modelId="{B9C69526-5DFF-4984-9FB5-27C347A607C7}" type="parTrans" cxnId="{2DDFA0B1-740C-4F74-867E-BD7964427C00}">
      <dgm:prSet/>
      <dgm:spPr/>
      <dgm:t>
        <a:bodyPr/>
        <a:lstStyle/>
        <a:p>
          <a:endParaRPr lang="en-US"/>
        </a:p>
      </dgm:t>
    </dgm:pt>
    <dgm:pt modelId="{5DD6536C-9CAD-48FD-AE3E-73EE6C594357}" type="sibTrans" cxnId="{2DDFA0B1-740C-4F74-867E-BD7964427C00}">
      <dgm:prSet/>
      <dgm:spPr/>
      <dgm:t>
        <a:bodyPr/>
        <a:lstStyle/>
        <a:p>
          <a:endParaRPr lang="en-US"/>
        </a:p>
      </dgm:t>
    </dgm:pt>
    <dgm:pt modelId="{EA502161-52E2-45C8-B4E4-B09BDB09C237}">
      <dgm:prSet/>
      <dgm:spPr/>
      <dgm:t>
        <a:bodyPr/>
        <a:lstStyle/>
        <a:p>
          <a:r>
            <a:rPr lang="en-GB"/>
            <a:t>Link displays to real experiences</a:t>
          </a:r>
          <a:endParaRPr lang="en-US"/>
        </a:p>
      </dgm:t>
    </dgm:pt>
    <dgm:pt modelId="{0F8223CE-A215-4508-BD02-4BE2FEBFC2F9}" type="parTrans" cxnId="{6CB45CB4-743A-46CE-BBBA-5242A58812FF}">
      <dgm:prSet/>
      <dgm:spPr/>
      <dgm:t>
        <a:bodyPr/>
        <a:lstStyle/>
        <a:p>
          <a:endParaRPr lang="en-US"/>
        </a:p>
      </dgm:t>
    </dgm:pt>
    <dgm:pt modelId="{25E1F025-3ECE-40F8-8DC0-C0833FF73BC7}" type="sibTrans" cxnId="{6CB45CB4-743A-46CE-BBBA-5242A58812FF}">
      <dgm:prSet/>
      <dgm:spPr/>
      <dgm:t>
        <a:bodyPr/>
        <a:lstStyle/>
        <a:p>
          <a:endParaRPr lang="en-US"/>
        </a:p>
      </dgm:t>
    </dgm:pt>
    <dgm:pt modelId="{ACFECD49-592F-4A3D-A0E5-E26FFC7EE402}">
      <dgm:prSet/>
      <dgm:spPr/>
      <dgm:t>
        <a:bodyPr/>
        <a:lstStyle/>
        <a:p>
          <a:r>
            <a:rPr lang="en-GB"/>
            <a:t>Use the texts</a:t>
          </a:r>
          <a:endParaRPr lang="en-US"/>
        </a:p>
      </dgm:t>
    </dgm:pt>
    <dgm:pt modelId="{906F6E02-FB6D-4BE3-AFAD-0CCB6D944A1D}" type="parTrans" cxnId="{BD2C025F-FB81-468C-88DA-069DB378B9D7}">
      <dgm:prSet/>
      <dgm:spPr/>
      <dgm:t>
        <a:bodyPr/>
        <a:lstStyle/>
        <a:p>
          <a:endParaRPr lang="en-US"/>
        </a:p>
      </dgm:t>
    </dgm:pt>
    <dgm:pt modelId="{AABC749F-BFE2-4756-A601-190816D863E3}" type="sibTrans" cxnId="{BD2C025F-FB81-468C-88DA-069DB378B9D7}">
      <dgm:prSet/>
      <dgm:spPr/>
      <dgm:t>
        <a:bodyPr/>
        <a:lstStyle/>
        <a:p>
          <a:endParaRPr lang="en-US"/>
        </a:p>
      </dgm:t>
    </dgm:pt>
    <dgm:pt modelId="{43FC4DA6-DE4A-4D71-91EB-EDDF2749F0F1}" type="pres">
      <dgm:prSet presAssocID="{4BFD4B64-71C3-4EF5-905F-90BA90FDA2F6}" presName="matrix" presStyleCnt="0">
        <dgm:presLayoutVars>
          <dgm:chMax val="1"/>
          <dgm:dir/>
          <dgm:resizeHandles val="exact"/>
        </dgm:presLayoutVars>
      </dgm:prSet>
      <dgm:spPr/>
    </dgm:pt>
    <dgm:pt modelId="{890E1FB9-AD76-4C6C-AF38-39BA574039D4}" type="pres">
      <dgm:prSet presAssocID="{4BFD4B64-71C3-4EF5-905F-90BA90FDA2F6}" presName="diamond" presStyleLbl="bgShp" presStyleIdx="0" presStyleCnt="1"/>
      <dgm:spPr/>
    </dgm:pt>
    <dgm:pt modelId="{3B2E0023-64B5-4ACF-85B8-D3E0D1F26B4F}" type="pres">
      <dgm:prSet presAssocID="{4BFD4B64-71C3-4EF5-905F-90BA90FDA2F6}" presName="quad1" presStyleLbl="node1" presStyleIdx="0" presStyleCnt="4">
        <dgm:presLayoutVars>
          <dgm:chMax val="0"/>
          <dgm:chPref val="0"/>
          <dgm:bulletEnabled val="1"/>
        </dgm:presLayoutVars>
      </dgm:prSet>
      <dgm:spPr/>
    </dgm:pt>
    <dgm:pt modelId="{C6E78D7D-DA2B-4B23-B3F4-E1F0FE0CD229}" type="pres">
      <dgm:prSet presAssocID="{4BFD4B64-71C3-4EF5-905F-90BA90FDA2F6}" presName="quad2" presStyleLbl="node1" presStyleIdx="1" presStyleCnt="4">
        <dgm:presLayoutVars>
          <dgm:chMax val="0"/>
          <dgm:chPref val="0"/>
          <dgm:bulletEnabled val="1"/>
        </dgm:presLayoutVars>
      </dgm:prSet>
      <dgm:spPr/>
    </dgm:pt>
    <dgm:pt modelId="{BE455843-B3AB-44B9-BED9-8DFFB6A6FE10}" type="pres">
      <dgm:prSet presAssocID="{4BFD4B64-71C3-4EF5-905F-90BA90FDA2F6}" presName="quad3" presStyleLbl="node1" presStyleIdx="2" presStyleCnt="4">
        <dgm:presLayoutVars>
          <dgm:chMax val="0"/>
          <dgm:chPref val="0"/>
          <dgm:bulletEnabled val="1"/>
        </dgm:presLayoutVars>
      </dgm:prSet>
      <dgm:spPr/>
    </dgm:pt>
    <dgm:pt modelId="{716F2E1A-4FF2-4590-914F-8A40E311BCD7}" type="pres">
      <dgm:prSet presAssocID="{4BFD4B64-71C3-4EF5-905F-90BA90FDA2F6}" presName="quad4" presStyleLbl="node1" presStyleIdx="3" presStyleCnt="4">
        <dgm:presLayoutVars>
          <dgm:chMax val="0"/>
          <dgm:chPref val="0"/>
          <dgm:bulletEnabled val="1"/>
        </dgm:presLayoutVars>
      </dgm:prSet>
      <dgm:spPr/>
    </dgm:pt>
  </dgm:ptLst>
  <dgm:cxnLst>
    <dgm:cxn modelId="{772F3106-22A7-4DC5-A5F7-C38FCB5C3B3D}" type="presOf" srcId="{ACFECD49-592F-4A3D-A0E5-E26FFC7EE402}" destId="{716F2E1A-4FF2-4590-914F-8A40E311BCD7}" srcOrd="0" destOrd="0" presId="urn:microsoft.com/office/officeart/2005/8/layout/matrix3"/>
    <dgm:cxn modelId="{851E5F1B-F8D0-44C2-99AE-BC25EAFE2E4D}" type="presOf" srcId="{BDE899BD-051B-48ED-9ECB-38A570631062}" destId="{3B2E0023-64B5-4ACF-85B8-D3E0D1F26B4F}" srcOrd="0" destOrd="0" presId="urn:microsoft.com/office/officeart/2005/8/layout/matrix3"/>
    <dgm:cxn modelId="{56D98F26-6923-473F-BDE0-6B2B71E98715}" type="presOf" srcId="{EA502161-52E2-45C8-B4E4-B09BDB09C237}" destId="{BE455843-B3AB-44B9-BED9-8DFFB6A6FE10}" srcOrd="0" destOrd="0" presId="urn:microsoft.com/office/officeart/2005/8/layout/matrix3"/>
    <dgm:cxn modelId="{BD2C025F-FB81-468C-88DA-069DB378B9D7}" srcId="{4BFD4B64-71C3-4EF5-905F-90BA90FDA2F6}" destId="{ACFECD49-592F-4A3D-A0E5-E26FFC7EE402}" srcOrd="3" destOrd="0" parTransId="{906F6E02-FB6D-4BE3-AFAD-0CCB6D944A1D}" sibTransId="{AABC749F-BFE2-4756-A601-190816D863E3}"/>
    <dgm:cxn modelId="{DB4A1D7F-D629-4E11-893B-C4E49E08C165}" type="presOf" srcId="{40C8EA39-32A2-4B4B-A0E4-6CD8D4130999}" destId="{C6E78D7D-DA2B-4B23-B3F4-E1F0FE0CD229}" srcOrd="0" destOrd="0" presId="urn:microsoft.com/office/officeart/2005/8/layout/matrix3"/>
    <dgm:cxn modelId="{CA01DB9D-99FE-4BA1-95D1-BD1F52EED5A3}" srcId="{4BFD4B64-71C3-4EF5-905F-90BA90FDA2F6}" destId="{BDE899BD-051B-48ED-9ECB-38A570631062}" srcOrd="0" destOrd="0" parTransId="{169F4017-3846-47DE-8696-BAD617A16131}" sibTransId="{BE142756-96FA-4FE1-BD32-5AAFF6C65A6C}"/>
    <dgm:cxn modelId="{2DDFA0B1-740C-4F74-867E-BD7964427C00}" srcId="{4BFD4B64-71C3-4EF5-905F-90BA90FDA2F6}" destId="{40C8EA39-32A2-4B4B-A0E4-6CD8D4130999}" srcOrd="1" destOrd="0" parTransId="{B9C69526-5DFF-4984-9FB5-27C347A607C7}" sibTransId="{5DD6536C-9CAD-48FD-AE3E-73EE6C594357}"/>
    <dgm:cxn modelId="{6CB45CB4-743A-46CE-BBBA-5242A58812FF}" srcId="{4BFD4B64-71C3-4EF5-905F-90BA90FDA2F6}" destId="{EA502161-52E2-45C8-B4E4-B09BDB09C237}" srcOrd="2" destOrd="0" parTransId="{0F8223CE-A215-4508-BD02-4BE2FEBFC2F9}" sibTransId="{25E1F025-3ECE-40F8-8DC0-C0833FF73BC7}"/>
    <dgm:cxn modelId="{A07051DF-C8A9-4430-BD26-CE06697BCB0D}" type="presOf" srcId="{4BFD4B64-71C3-4EF5-905F-90BA90FDA2F6}" destId="{43FC4DA6-DE4A-4D71-91EB-EDDF2749F0F1}" srcOrd="0" destOrd="0" presId="urn:microsoft.com/office/officeart/2005/8/layout/matrix3"/>
    <dgm:cxn modelId="{77DDCC3C-ADAB-4D64-B306-DCE79A894C0C}" type="presParOf" srcId="{43FC4DA6-DE4A-4D71-91EB-EDDF2749F0F1}" destId="{890E1FB9-AD76-4C6C-AF38-39BA574039D4}" srcOrd="0" destOrd="0" presId="urn:microsoft.com/office/officeart/2005/8/layout/matrix3"/>
    <dgm:cxn modelId="{93925145-8B8A-4D7B-825B-F4107D7666D9}" type="presParOf" srcId="{43FC4DA6-DE4A-4D71-91EB-EDDF2749F0F1}" destId="{3B2E0023-64B5-4ACF-85B8-D3E0D1F26B4F}" srcOrd="1" destOrd="0" presId="urn:microsoft.com/office/officeart/2005/8/layout/matrix3"/>
    <dgm:cxn modelId="{CDA03D91-5B21-474B-97EA-86BE53FD761D}" type="presParOf" srcId="{43FC4DA6-DE4A-4D71-91EB-EDDF2749F0F1}" destId="{C6E78D7D-DA2B-4B23-B3F4-E1F0FE0CD229}" srcOrd="2" destOrd="0" presId="urn:microsoft.com/office/officeart/2005/8/layout/matrix3"/>
    <dgm:cxn modelId="{B0E2C6AC-E86F-46C4-BC18-F422CEF99642}" type="presParOf" srcId="{43FC4DA6-DE4A-4D71-91EB-EDDF2749F0F1}" destId="{BE455843-B3AB-44B9-BED9-8DFFB6A6FE10}" srcOrd="3" destOrd="0" presId="urn:microsoft.com/office/officeart/2005/8/layout/matrix3"/>
    <dgm:cxn modelId="{FF83CFCB-A3B7-4C6F-80BC-491F6319171C}" type="presParOf" srcId="{43FC4DA6-DE4A-4D71-91EB-EDDF2749F0F1}" destId="{716F2E1A-4FF2-4590-914F-8A40E311BCD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9DA0F-F7A9-4A1A-A696-E91DC8E33EE4}">
      <dsp:nvSpPr>
        <dsp:cNvPr id="0" name=""/>
        <dsp:cNvSpPr/>
      </dsp:nvSpPr>
      <dsp:spPr>
        <a:xfrm>
          <a:off x="270791" y="112"/>
          <a:ext cx="2065783" cy="123946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baseline="0" dirty="0"/>
            <a:t>Different Languages</a:t>
          </a:r>
          <a:endParaRPr lang="en-US" sz="3000" kern="1200" dirty="0"/>
        </a:p>
      </dsp:txBody>
      <dsp:txXfrm>
        <a:off x="270791" y="112"/>
        <a:ext cx="2065783" cy="1239469"/>
      </dsp:txXfrm>
    </dsp:sp>
    <dsp:sp modelId="{C9896A96-0A89-4CC5-AFF4-9D233DBFFFEC}">
      <dsp:nvSpPr>
        <dsp:cNvPr id="0" name=""/>
        <dsp:cNvSpPr/>
      </dsp:nvSpPr>
      <dsp:spPr>
        <a:xfrm>
          <a:off x="2543153" y="112"/>
          <a:ext cx="2065783" cy="12394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baseline="0" dirty="0"/>
            <a:t>Different Ethnicities</a:t>
          </a:r>
          <a:endParaRPr lang="en-US" sz="3000" kern="1200" dirty="0"/>
        </a:p>
      </dsp:txBody>
      <dsp:txXfrm>
        <a:off x="2543153" y="112"/>
        <a:ext cx="2065783" cy="1239469"/>
      </dsp:txXfrm>
    </dsp:sp>
    <dsp:sp modelId="{74DD2251-6DEC-4801-A6FC-CD2ECB3FD219}">
      <dsp:nvSpPr>
        <dsp:cNvPr id="0" name=""/>
        <dsp:cNvSpPr/>
      </dsp:nvSpPr>
      <dsp:spPr>
        <a:xfrm>
          <a:off x="270791" y="1446160"/>
          <a:ext cx="2065783" cy="123946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baseline="0"/>
            <a:t>SEN</a:t>
          </a:r>
          <a:endParaRPr lang="en-US" sz="3000" kern="1200"/>
        </a:p>
      </dsp:txBody>
      <dsp:txXfrm>
        <a:off x="270791" y="1446160"/>
        <a:ext cx="2065783" cy="1239469"/>
      </dsp:txXfrm>
    </dsp:sp>
    <dsp:sp modelId="{6B7BB016-A082-45D3-B4FF-7855934200D4}">
      <dsp:nvSpPr>
        <dsp:cNvPr id="0" name=""/>
        <dsp:cNvSpPr/>
      </dsp:nvSpPr>
      <dsp:spPr>
        <a:xfrm>
          <a:off x="2543153" y="1446160"/>
          <a:ext cx="2065783" cy="123946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baseline="0"/>
            <a:t>Gender</a:t>
          </a:r>
          <a:endParaRPr lang="en-US" sz="3000" kern="1200"/>
        </a:p>
      </dsp:txBody>
      <dsp:txXfrm>
        <a:off x="2543153" y="1446160"/>
        <a:ext cx="2065783" cy="1239469"/>
      </dsp:txXfrm>
    </dsp:sp>
    <dsp:sp modelId="{6FD9591D-ACF0-4629-A231-20361E891EFE}">
      <dsp:nvSpPr>
        <dsp:cNvPr id="0" name=""/>
        <dsp:cNvSpPr/>
      </dsp:nvSpPr>
      <dsp:spPr>
        <a:xfrm>
          <a:off x="270791" y="2892209"/>
          <a:ext cx="2065783" cy="123946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baseline="0" dirty="0"/>
            <a:t>Different Families</a:t>
          </a:r>
          <a:endParaRPr lang="en-US" sz="3000" kern="1200" dirty="0"/>
        </a:p>
      </dsp:txBody>
      <dsp:txXfrm>
        <a:off x="270791" y="2892209"/>
        <a:ext cx="2065783" cy="1239469"/>
      </dsp:txXfrm>
    </dsp:sp>
    <dsp:sp modelId="{079F7B20-EC8D-4EE6-A2A4-D6BFB6CF3E5A}">
      <dsp:nvSpPr>
        <dsp:cNvPr id="0" name=""/>
        <dsp:cNvSpPr/>
      </dsp:nvSpPr>
      <dsp:spPr>
        <a:xfrm>
          <a:off x="2543153" y="2892209"/>
          <a:ext cx="2065783" cy="123946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baseline="0" dirty="0"/>
            <a:t>Sexual Orientation</a:t>
          </a:r>
          <a:endParaRPr lang="en-US" sz="3000" kern="1200" dirty="0"/>
        </a:p>
      </dsp:txBody>
      <dsp:txXfrm>
        <a:off x="2543153" y="2892209"/>
        <a:ext cx="2065783" cy="1239469"/>
      </dsp:txXfrm>
    </dsp:sp>
    <dsp:sp modelId="{45CCC5B8-2AED-4607-923B-79294B3462AE}">
      <dsp:nvSpPr>
        <dsp:cNvPr id="0" name=""/>
        <dsp:cNvSpPr/>
      </dsp:nvSpPr>
      <dsp:spPr>
        <a:xfrm>
          <a:off x="270791" y="4338257"/>
          <a:ext cx="2065783" cy="12394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baseline="0"/>
            <a:t>Tomatoes</a:t>
          </a:r>
          <a:endParaRPr lang="en-US" sz="3000" kern="1200"/>
        </a:p>
      </dsp:txBody>
      <dsp:txXfrm>
        <a:off x="270791" y="4338257"/>
        <a:ext cx="2065783" cy="1239469"/>
      </dsp:txXfrm>
    </dsp:sp>
    <dsp:sp modelId="{BFCF1853-AD7D-4FF2-BF26-8A95FED3D4A5}">
      <dsp:nvSpPr>
        <dsp:cNvPr id="0" name=""/>
        <dsp:cNvSpPr/>
      </dsp:nvSpPr>
      <dsp:spPr>
        <a:xfrm>
          <a:off x="2543153" y="4338257"/>
          <a:ext cx="2065783" cy="123946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baseline="0" dirty="0"/>
            <a:t>Chocolate</a:t>
          </a:r>
          <a:endParaRPr lang="en-US" sz="3000" kern="1200" dirty="0"/>
        </a:p>
      </dsp:txBody>
      <dsp:txXfrm>
        <a:off x="2543153" y="4338257"/>
        <a:ext cx="2065783" cy="123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F227C-B0DE-4C92-9650-C19E795808C7}">
      <dsp:nvSpPr>
        <dsp:cNvPr id="0" name=""/>
        <dsp:cNvSpPr/>
      </dsp:nvSpPr>
      <dsp:spPr>
        <a:xfrm>
          <a:off x="1240266" y="-30819"/>
          <a:ext cx="5189289" cy="5189289"/>
        </a:xfrm>
        <a:prstGeom prst="circularArrow">
          <a:avLst>
            <a:gd name="adj1" fmla="val 5544"/>
            <a:gd name="adj2" fmla="val 330680"/>
            <a:gd name="adj3" fmla="val 13778952"/>
            <a:gd name="adj4" fmla="val 17384122"/>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5E489A-CF96-4EB8-9C28-1BE02A39B4D1}">
      <dsp:nvSpPr>
        <dsp:cNvPr id="0" name=""/>
        <dsp:cNvSpPr/>
      </dsp:nvSpPr>
      <dsp:spPr>
        <a:xfrm>
          <a:off x="2621521" y="1553"/>
          <a:ext cx="2426779" cy="121338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baseline="0"/>
            <a:t>Ethnicity</a:t>
          </a:r>
          <a:endParaRPr lang="en-US" sz="2200" kern="1200"/>
        </a:p>
      </dsp:txBody>
      <dsp:txXfrm>
        <a:off x="2680754" y="60786"/>
        <a:ext cx="2308313" cy="1094923"/>
      </dsp:txXfrm>
    </dsp:sp>
    <dsp:sp modelId="{AA7E24A3-FBA3-4988-AB61-36559310C0F7}">
      <dsp:nvSpPr>
        <dsp:cNvPr id="0" name=""/>
        <dsp:cNvSpPr/>
      </dsp:nvSpPr>
      <dsp:spPr>
        <a:xfrm>
          <a:off x="4726130" y="1530641"/>
          <a:ext cx="2426779" cy="121338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baseline="0"/>
            <a:t>Language</a:t>
          </a:r>
          <a:endParaRPr lang="en-US" sz="2200" kern="1200"/>
        </a:p>
      </dsp:txBody>
      <dsp:txXfrm>
        <a:off x="4785363" y="1589874"/>
        <a:ext cx="2308313" cy="1094923"/>
      </dsp:txXfrm>
    </dsp:sp>
    <dsp:sp modelId="{D7CC04FB-DDC8-4C2C-B068-7BC6983375AF}">
      <dsp:nvSpPr>
        <dsp:cNvPr id="0" name=""/>
        <dsp:cNvSpPr/>
      </dsp:nvSpPr>
      <dsp:spPr>
        <a:xfrm>
          <a:off x="4086393" y="3212150"/>
          <a:ext cx="2426779" cy="121338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baseline="0" dirty="0"/>
            <a:t>Religion</a:t>
          </a:r>
          <a:endParaRPr lang="en-US" sz="2200" kern="1200" dirty="0"/>
        </a:p>
      </dsp:txBody>
      <dsp:txXfrm>
        <a:off x="4145626" y="3271383"/>
        <a:ext cx="2308313" cy="1094923"/>
      </dsp:txXfrm>
    </dsp:sp>
    <dsp:sp modelId="{CCD0C334-C2C4-4ACE-BC5A-8C1908F70FA8}">
      <dsp:nvSpPr>
        <dsp:cNvPr id="0" name=""/>
        <dsp:cNvSpPr/>
      </dsp:nvSpPr>
      <dsp:spPr>
        <a:xfrm>
          <a:off x="1173672" y="3203333"/>
          <a:ext cx="2426779" cy="121338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baseline="0" dirty="0"/>
            <a:t>Sexual Orientation and Gender Identity</a:t>
          </a:r>
          <a:endParaRPr lang="en-US" sz="2200" kern="1200" dirty="0"/>
        </a:p>
      </dsp:txBody>
      <dsp:txXfrm>
        <a:off x="1232905" y="3262566"/>
        <a:ext cx="2308313" cy="1094923"/>
      </dsp:txXfrm>
    </dsp:sp>
    <dsp:sp modelId="{B1BC96AD-155C-421C-83F3-E291C14A6F17}">
      <dsp:nvSpPr>
        <dsp:cNvPr id="0" name=""/>
        <dsp:cNvSpPr/>
      </dsp:nvSpPr>
      <dsp:spPr>
        <a:xfrm>
          <a:off x="516912" y="1530641"/>
          <a:ext cx="2426779" cy="121338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baseline="0"/>
            <a:t>SEND</a:t>
          </a:r>
          <a:endParaRPr lang="en-US" sz="2200" kern="1200"/>
        </a:p>
      </dsp:txBody>
      <dsp:txXfrm>
        <a:off x="576145" y="1589874"/>
        <a:ext cx="2308313" cy="1094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E1FB9-AD76-4C6C-AF38-39BA574039D4}">
      <dsp:nvSpPr>
        <dsp:cNvPr id="0" name=""/>
        <dsp:cNvSpPr/>
      </dsp:nvSpPr>
      <dsp:spPr>
        <a:xfrm>
          <a:off x="0" y="349055"/>
          <a:ext cx="4879728" cy="4879728"/>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B2E0023-64B5-4ACF-85B8-D3E0D1F26B4F}">
      <dsp:nvSpPr>
        <dsp:cNvPr id="0" name=""/>
        <dsp:cNvSpPr/>
      </dsp:nvSpPr>
      <dsp:spPr>
        <a:xfrm>
          <a:off x="463574" y="812630"/>
          <a:ext cx="1903093" cy="190309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Everyone’s Welcome has to be EVERYWHERE!</a:t>
          </a:r>
          <a:endParaRPr lang="en-US" sz="2000" kern="1200" dirty="0"/>
        </a:p>
      </dsp:txBody>
      <dsp:txXfrm>
        <a:off x="556475" y="905531"/>
        <a:ext cx="1717291" cy="1717291"/>
      </dsp:txXfrm>
    </dsp:sp>
    <dsp:sp modelId="{C6E78D7D-DA2B-4B23-B3F4-E1F0FE0CD229}">
      <dsp:nvSpPr>
        <dsp:cNvPr id="0" name=""/>
        <dsp:cNvSpPr/>
      </dsp:nvSpPr>
      <dsp:spPr>
        <a:xfrm>
          <a:off x="2513059" y="812630"/>
          <a:ext cx="1903093" cy="1903093"/>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Open and transparent</a:t>
          </a:r>
          <a:endParaRPr lang="en-US" sz="2000" kern="1200"/>
        </a:p>
      </dsp:txBody>
      <dsp:txXfrm>
        <a:off x="2605960" y="905531"/>
        <a:ext cx="1717291" cy="1717291"/>
      </dsp:txXfrm>
    </dsp:sp>
    <dsp:sp modelId="{BE455843-B3AB-44B9-BED9-8DFFB6A6FE10}">
      <dsp:nvSpPr>
        <dsp:cNvPr id="0" name=""/>
        <dsp:cNvSpPr/>
      </dsp:nvSpPr>
      <dsp:spPr>
        <a:xfrm>
          <a:off x="463574" y="2862115"/>
          <a:ext cx="1903093" cy="1903093"/>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Link displays to real experiences</a:t>
          </a:r>
          <a:endParaRPr lang="en-US" sz="2000" kern="1200"/>
        </a:p>
      </dsp:txBody>
      <dsp:txXfrm>
        <a:off x="556475" y="2955016"/>
        <a:ext cx="1717291" cy="1717291"/>
      </dsp:txXfrm>
    </dsp:sp>
    <dsp:sp modelId="{716F2E1A-4FF2-4590-914F-8A40E311BCD7}">
      <dsp:nvSpPr>
        <dsp:cNvPr id="0" name=""/>
        <dsp:cNvSpPr/>
      </dsp:nvSpPr>
      <dsp:spPr>
        <a:xfrm>
          <a:off x="2513059" y="2862115"/>
          <a:ext cx="1903093" cy="1903093"/>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Use the texts</a:t>
          </a:r>
          <a:endParaRPr lang="en-US" sz="2000" kern="1200"/>
        </a:p>
      </dsp:txBody>
      <dsp:txXfrm>
        <a:off x="2605960" y="2955016"/>
        <a:ext cx="1717291" cy="17172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10" cy="511486"/>
          </a:xfrm>
          <a:prstGeom prst="rect">
            <a:avLst/>
          </a:prstGeom>
        </p:spPr>
        <p:txBody>
          <a:bodyPr vert="horz" lIns="95884" tIns="47942" rIns="95884" bIns="47942" rtlCol="0"/>
          <a:lstStyle>
            <a:lvl1pPr algn="l">
              <a:defRPr sz="1300"/>
            </a:lvl1pPr>
          </a:lstStyle>
          <a:p>
            <a:endParaRPr lang="en-GB"/>
          </a:p>
        </p:txBody>
      </p:sp>
      <p:sp>
        <p:nvSpPr>
          <p:cNvPr id="3" name="Date Placeholder 2"/>
          <p:cNvSpPr>
            <a:spLocks noGrp="1"/>
          </p:cNvSpPr>
          <p:nvPr>
            <p:ph type="dt" idx="1"/>
          </p:nvPr>
        </p:nvSpPr>
        <p:spPr>
          <a:xfrm>
            <a:off x="4024698" y="0"/>
            <a:ext cx="3077709" cy="511486"/>
          </a:xfrm>
          <a:prstGeom prst="rect">
            <a:avLst/>
          </a:prstGeom>
        </p:spPr>
        <p:txBody>
          <a:bodyPr vert="horz" lIns="95884" tIns="47942" rIns="95884" bIns="47942" rtlCol="0"/>
          <a:lstStyle>
            <a:lvl1pPr algn="r">
              <a:defRPr sz="1300"/>
            </a:lvl1pPr>
          </a:lstStyle>
          <a:p>
            <a:fld id="{1DDD8E11-64B5-46A1-96F4-219214CC130B}" type="datetimeFigureOut">
              <a:rPr lang="en-GB" smtClean="0"/>
              <a:t>23/03/2022</a:t>
            </a:fld>
            <a:endParaRPr lang="en-GB"/>
          </a:p>
        </p:txBody>
      </p:sp>
      <p:sp>
        <p:nvSpPr>
          <p:cNvPr id="4" name="Slide Image Placeholder 3"/>
          <p:cNvSpPr>
            <a:spLocks noGrp="1" noRot="1" noChangeAspect="1"/>
          </p:cNvSpPr>
          <p:nvPr>
            <p:ph type="sldImg" idx="2"/>
          </p:nvPr>
        </p:nvSpPr>
        <p:spPr>
          <a:xfrm>
            <a:off x="993775" y="766763"/>
            <a:ext cx="5116513" cy="3838575"/>
          </a:xfrm>
          <a:prstGeom prst="rect">
            <a:avLst/>
          </a:prstGeom>
          <a:noFill/>
          <a:ln w="12700">
            <a:solidFill>
              <a:prstClr val="black"/>
            </a:solidFill>
          </a:ln>
        </p:spPr>
        <p:txBody>
          <a:bodyPr vert="horz" lIns="95884" tIns="47942" rIns="95884" bIns="47942" rtlCol="0" anchor="ctr"/>
          <a:lstStyle/>
          <a:p>
            <a:endParaRPr lang="en-GB"/>
          </a:p>
        </p:txBody>
      </p:sp>
      <p:sp>
        <p:nvSpPr>
          <p:cNvPr id="5" name="Notes Placeholder 4"/>
          <p:cNvSpPr>
            <a:spLocks noGrp="1"/>
          </p:cNvSpPr>
          <p:nvPr>
            <p:ph type="body" sz="quarter" idx="3"/>
          </p:nvPr>
        </p:nvSpPr>
        <p:spPr>
          <a:xfrm>
            <a:off x="710242" y="4861565"/>
            <a:ext cx="5683581" cy="4605003"/>
          </a:xfrm>
          <a:prstGeom prst="rect">
            <a:avLst/>
          </a:prstGeom>
        </p:spPr>
        <p:txBody>
          <a:bodyPr vert="horz" lIns="95884" tIns="47942" rIns="95884" bIns="479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494"/>
            <a:ext cx="3077710" cy="511485"/>
          </a:xfrm>
          <a:prstGeom prst="rect">
            <a:avLst/>
          </a:prstGeom>
        </p:spPr>
        <p:txBody>
          <a:bodyPr vert="horz" lIns="95884" tIns="47942" rIns="95884" bIns="47942" rtlCol="0" anchor="b"/>
          <a:lstStyle>
            <a:lvl1pPr algn="l">
              <a:defRPr sz="1300"/>
            </a:lvl1pPr>
          </a:lstStyle>
          <a:p>
            <a:endParaRPr lang="en-GB"/>
          </a:p>
        </p:txBody>
      </p:sp>
      <p:sp>
        <p:nvSpPr>
          <p:cNvPr id="7" name="Slide Number Placeholder 6"/>
          <p:cNvSpPr>
            <a:spLocks noGrp="1"/>
          </p:cNvSpPr>
          <p:nvPr>
            <p:ph type="sldNum" sz="quarter" idx="5"/>
          </p:nvPr>
        </p:nvSpPr>
        <p:spPr>
          <a:xfrm>
            <a:off x="4024698" y="9721494"/>
            <a:ext cx="3077709" cy="511485"/>
          </a:xfrm>
          <a:prstGeom prst="rect">
            <a:avLst/>
          </a:prstGeom>
        </p:spPr>
        <p:txBody>
          <a:bodyPr vert="horz" lIns="95884" tIns="47942" rIns="95884" bIns="47942" rtlCol="0" anchor="b"/>
          <a:lstStyle>
            <a:lvl1pPr algn="r">
              <a:defRPr sz="1300"/>
            </a:lvl1pPr>
          </a:lstStyle>
          <a:p>
            <a:fld id="{AEB94381-EB3A-4F81-AE3D-4D889F3794A2}" type="slidenum">
              <a:rPr lang="en-GB" smtClean="0"/>
              <a:t>‹#›</a:t>
            </a:fld>
            <a:endParaRPr lang="en-GB"/>
          </a:p>
        </p:txBody>
      </p:sp>
    </p:spTree>
    <p:extLst>
      <p:ext uri="{BB962C8B-B14F-4D97-AF65-F5344CB8AC3E}">
        <p14:creationId xmlns:p14="http://schemas.microsoft.com/office/powerpoint/2010/main" val="31517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Intro and welcomes</a:t>
            </a:r>
          </a:p>
          <a:p>
            <a:r>
              <a:rPr lang="en-GB" dirty="0"/>
              <a:t>Housekeeping</a:t>
            </a:r>
          </a:p>
          <a:p>
            <a:endParaRPr lang="en-GB" dirty="0"/>
          </a:p>
          <a:p>
            <a:r>
              <a:rPr lang="en-GB" dirty="0"/>
              <a:t>No Bystanders clip</a:t>
            </a:r>
          </a:p>
          <a:p>
            <a:endParaRPr lang="en-GB" dirty="0"/>
          </a:p>
          <a:p>
            <a:r>
              <a:rPr lang="en-GB" dirty="0"/>
              <a:t>5  mins</a:t>
            </a:r>
          </a:p>
        </p:txBody>
      </p:sp>
      <p:sp>
        <p:nvSpPr>
          <p:cNvPr id="4" name="Slide Number Placeholder 3"/>
          <p:cNvSpPr>
            <a:spLocks noGrp="1"/>
          </p:cNvSpPr>
          <p:nvPr>
            <p:ph type="sldNum" sz="quarter" idx="10"/>
          </p:nvPr>
        </p:nvSpPr>
        <p:spPr/>
        <p:txBody>
          <a:bodyPr/>
          <a:lstStyle/>
          <a:p>
            <a:fld id="{AEB94381-EB3A-4F81-AE3D-4D889F3794A2}" type="slidenum">
              <a:rPr lang="en-GB" smtClean="0"/>
              <a:t>1</a:t>
            </a:fld>
            <a:endParaRPr lang="en-GB"/>
          </a:p>
        </p:txBody>
      </p:sp>
    </p:spTree>
    <p:extLst>
      <p:ext uri="{BB962C8B-B14F-4D97-AF65-F5344CB8AC3E}">
        <p14:creationId xmlns:p14="http://schemas.microsoft.com/office/powerpoint/2010/main" val="1413922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Think of as many examples in your heading</a:t>
            </a:r>
          </a:p>
        </p:txBody>
      </p:sp>
      <p:sp>
        <p:nvSpPr>
          <p:cNvPr id="4" name="Slide Number Placeholder 3"/>
          <p:cNvSpPr>
            <a:spLocks noGrp="1"/>
          </p:cNvSpPr>
          <p:nvPr>
            <p:ph type="sldNum" sz="quarter" idx="10"/>
          </p:nvPr>
        </p:nvSpPr>
        <p:spPr/>
        <p:txBody>
          <a:bodyPr/>
          <a:lstStyle/>
          <a:p>
            <a:fld id="{4EB503B2-9814-47E8-B6B5-651A9613008D}" type="slidenum">
              <a:rPr lang="en-GB" smtClean="0"/>
              <a:t>10</a:t>
            </a:fld>
            <a:endParaRPr lang="en-GB"/>
          </a:p>
        </p:txBody>
      </p:sp>
    </p:spTree>
    <p:extLst>
      <p:ext uri="{BB962C8B-B14F-4D97-AF65-F5344CB8AC3E}">
        <p14:creationId xmlns:p14="http://schemas.microsoft.com/office/powerpoint/2010/main" val="82656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11</a:t>
            </a:fld>
            <a:endParaRPr lang="en-GB"/>
          </a:p>
        </p:txBody>
      </p:sp>
    </p:spTree>
    <p:extLst>
      <p:ext uri="{BB962C8B-B14F-4D97-AF65-F5344CB8AC3E}">
        <p14:creationId xmlns:p14="http://schemas.microsoft.com/office/powerpoint/2010/main" val="303922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What does this indicate to us about our potential clients/service users?</a:t>
            </a:r>
          </a:p>
          <a:p>
            <a:endParaRPr lang="en-GB" dirty="0"/>
          </a:p>
          <a:p>
            <a:r>
              <a:rPr lang="en-GB" dirty="0"/>
              <a:t>They</a:t>
            </a:r>
            <a:r>
              <a:rPr lang="en-GB" baseline="0" dirty="0"/>
              <a:t> are incredibly varied and diverse and how do we ensure we are open and welcoming to all individuals whatever their identity, culture, special needs etc.?  And if we are, how do we show the community we are?</a:t>
            </a:r>
          </a:p>
          <a:p>
            <a:endParaRPr lang="en-GB" baseline="0" dirty="0"/>
          </a:p>
          <a:p>
            <a:r>
              <a:rPr lang="en-GB" b="1" baseline="0" dirty="0"/>
              <a:t>Before</a:t>
            </a:r>
            <a:r>
              <a:rPr lang="en-GB" baseline="0" dirty="0"/>
              <a:t> we answer these questions, want to talk a bit about </a:t>
            </a:r>
            <a:r>
              <a:rPr lang="en-GB" b="1" baseline="0" dirty="0"/>
              <a:t>why</a:t>
            </a:r>
            <a:r>
              <a:rPr lang="en-GB" baseline="0" dirty="0"/>
              <a:t> we have to ensure we are….</a:t>
            </a:r>
            <a:endParaRPr lang="en-GB" dirty="0"/>
          </a:p>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12</a:t>
            </a:fld>
            <a:endParaRPr lang="en-GB"/>
          </a:p>
        </p:txBody>
      </p:sp>
    </p:spTree>
    <p:extLst>
      <p:ext uri="{BB962C8B-B14F-4D97-AF65-F5344CB8AC3E}">
        <p14:creationId xmlns:p14="http://schemas.microsoft.com/office/powerpoint/2010/main" val="2638743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B94381-EB3A-4F81-AE3D-4D889F3794A2}" type="slidenum">
              <a:rPr lang="en-GB" smtClean="0"/>
              <a:t>13</a:t>
            </a:fld>
            <a:endParaRPr lang="en-GB"/>
          </a:p>
        </p:txBody>
      </p:sp>
    </p:spTree>
    <p:extLst>
      <p:ext uri="{BB962C8B-B14F-4D97-AF65-F5344CB8AC3E}">
        <p14:creationId xmlns:p14="http://schemas.microsoft.com/office/powerpoint/2010/main" val="171563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14</a:t>
            </a:fld>
            <a:endParaRPr lang="en-GB"/>
          </a:p>
        </p:txBody>
      </p:sp>
    </p:spTree>
    <p:extLst>
      <p:ext uri="{BB962C8B-B14F-4D97-AF65-F5344CB8AC3E}">
        <p14:creationId xmlns:p14="http://schemas.microsoft.com/office/powerpoint/2010/main" val="3861856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What is clear here, is that public bodies (including schools and academies) paying regard to some of the protected characteristics of the Act and not to others, is simply against the law.  </a:t>
            </a:r>
          </a:p>
          <a:p>
            <a:endParaRPr lang="en-GB" dirty="0"/>
          </a:p>
          <a:p>
            <a:r>
              <a:rPr lang="en-GB" dirty="0"/>
              <a:t>So we cannot promote an ethos where people of diverse faith or age are welcome but those of diverse sexual orientation or ability are not.  </a:t>
            </a:r>
          </a:p>
          <a:p>
            <a:endParaRPr lang="en-GB" dirty="0"/>
          </a:p>
          <a:p>
            <a:r>
              <a:rPr lang="en-GB" dirty="0"/>
              <a:t>Similarly, children need to be taught this fundamental value within the law, as when they leave school and get a job, they will not stay employed for long if they are not respectful of all individuals in the workplace.</a:t>
            </a:r>
          </a:p>
          <a:p>
            <a:endParaRPr lang="en-GB" dirty="0"/>
          </a:p>
          <a:p>
            <a:endParaRPr lang="en-GB" dirty="0"/>
          </a:p>
        </p:txBody>
      </p:sp>
      <p:sp>
        <p:nvSpPr>
          <p:cNvPr id="4" name="Slide Number Placeholder 3"/>
          <p:cNvSpPr>
            <a:spLocks noGrp="1"/>
          </p:cNvSpPr>
          <p:nvPr>
            <p:ph type="sldNum" sz="quarter" idx="10"/>
          </p:nvPr>
        </p:nvSpPr>
        <p:spPr/>
        <p:txBody>
          <a:bodyPr/>
          <a:lstStyle/>
          <a:p>
            <a:fld id="{4EB503B2-9814-47E8-B6B5-651A9613008D}" type="slidenum">
              <a:rPr lang="en-GB" smtClean="0"/>
              <a:t>15</a:t>
            </a:fld>
            <a:endParaRPr lang="en-GB"/>
          </a:p>
        </p:txBody>
      </p:sp>
    </p:spTree>
    <p:extLst>
      <p:ext uri="{BB962C8B-B14F-4D97-AF65-F5344CB8AC3E}">
        <p14:creationId xmlns:p14="http://schemas.microsoft.com/office/powerpoint/2010/main" val="861959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Unlikely parents will be worried about your school teaching children that people in our community are differently labelled.  Never had parents complain about lessons where we teach about sexism or stereotypes or that talk about people of different ages.  What will bring around some discomfort for some parents, is challenging homophobia.  Parents may believe their children are too young to learn about sexual orientation or may be aligned to a faith that identifies homosexuality as a lifestyle choice that is unacceptable.</a:t>
            </a:r>
          </a:p>
          <a:p>
            <a:endParaRPr lang="en-GB" dirty="0"/>
          </a:p>
          <a:p>
            <a:r>
              <a:rPr lang="en-GB" dirty="0"/>
              <a:t>Many schools will do work around LGBT issues without challenge or question and many are doing it successfully already.  But…some schools for a variety of reasons may face challenges.</a:t>
            </a:r>
          </a:p>
          <a:p>
            <a:endParaRPr lang="en-GB" dirty="0"/>
          </a:p>
          <a:p>
            <a:r>
              <a:rPr lang="en-GB" sz="1200" dirty="0"/>
              <a:t>2014</a:t>
            </a:r>
          </a:p>
          <a:p>
            <a:r>
              <a:rPr lang="en-GB" sz="1200" dirty="0"/>
              <a:t>No Outsiders resource piloted by Andrew Moffat in his own school.</a:t>
            </a:r>
          </a:p>
          <a:p>
            <a:r>
              <a:rPr lang="en-GB" sz="1200" dirty="0"/>
              <a:t>2015</a:t>
            </a:r>
          </a:p>
          <a:p>
            <a:r>
              <a:rPr lang="en-GB" sz="1200" dirty="0"/>
              <a:t>’No Outsiders in Our School’ resource is first published</a:t>
            </a:r>
          </a:p>
          <a:p>
            <a:r>
              <a:rPr lang="en-GB" sz="1200" dirty="0"/>
              <a:t>2016</a:t>
            </a:r>
          </a:p>
          <a:p>
            <a:r>
              <a:rPr lang="en-GB" sz="1200" dirty="0"/>
              <a:t>Andrew's school receives 'outstanding' Ofsted report, No Outsiders highlighted as a key strength.</a:t>
            </a:r>
          </a:p>
          <a:p>
            <a:r>
              <a:rPr lang="en-GB" sz="1200" dirty="0"/>
              <a:t>2017</a:t>
            </a:r>
          </a:p>
          <a:p>
            <a:r>
              <a:rPr lang="en-GB" sz="1200" dirty="0"/>
              <a:t>Andrew awarded MBE for his work in equality and diversity in education.</a:t>
            </a:r>
          </a:p>
          <a:p>
            <a:r>
              <a:rPr lang="en-GB" sz="1200" dirty="0"/>
              <a:t>"Reclaiming radical ideas in schools: preparing young children for life in modern Britain" is published, providing lesson plans for parent No Outsiders workshops.</a:t>
            </a:r>
          </a:p>
          <a:p>
            <a:r>
              <a:rPr lang="en-GB" sz="1200" dirty="0"/>
              <a:t>2018</a:t>
            </a:r>
          </a:p>
          <a:p>
            <a:r>
              <a:rPr lang="en-GB" sz="1200" dirty="0"/>
              <a:t>No Outsiders reputation spreads via word of mouth, used in schools across the UK. </a:t>
            </a:r>
          </a:p>
          <a:p>
            <a:r>
              <a:rPr lang="en-GB" sz="1200" dirty="0"/>
              <a:t>2019</a:t>
            </a:r>
          </a:p>
          <a:p>
            <a:r>
              <a:rPr lang="en-GB" sz="1200" dirty="0"/>
              <a:t>Andrew listed as a  top 10 finalist in the </a:t>
            </a:r>
            <a:r>
              <a:rPr lang="en-GB" sz="1200" dirty="0" err="1"/>
              <a:t>Varkey</a:t>
            </a:r>
            <a:r>
              <a:rPr lang="en-GB" sz="1200" dirty="0"/>
              <a:t> Foundation Global Teacher prize 2019. </a:t>
            </a:r>
          </a:p>
          <a:p>
            <a:r>
              <a:rPr lang="en-GB" sz="1200" dirty="0"/>
              <a:t>Media attention on No Outsiders increases demand for educational resources, training and support in delivering equality lessons.</a:t>
            </a:r>
          </a:p>
          <a:p>
            <a:r>
              <a:rPr lang="en-GB" sz="1200" dirty="0"/>
              <a:t>No Outsiders launched as a registered charity.</a:t>
            </a:r>
          </a:p>
          <a:p>
            <a:r>
              <a:rPr lang="en-GB" sz="1200" dirty="0"/>
              <a:t>Andrew listed in Attitude Pride Awards; awarded Pink News Role Model of the Year and named Hero of the year in the European Diversity Awards.</a:t>
            </a:r>
          </a:p>
          <a:p>
            <a:r>
              <a:rPr lang="en-GB" sz="1200" dirty="0"/>
              <a:t>University of Worcester awards Andrew Honorary Doctorate.</a:t>
            </a:r>
          </a:p>
          <a:p>
            <a:r>
              <a:rPr lang="en-GB" sz="1200" dirty="0"/>
              <a:t>2020</a:t>
            </a:r>
          </a:p>
          <a:p>
            <a:r>
              <a:rPr lang="en-GB" sz="1200" dirty="0"/>
              <a:t>Andrew   begins  new  role  as  PD  (Personal  Development )  Lead  at  Excelsior Trust.</a:t>
            </a:r>
          </a:p>
          <a:p>
            <a:r>
              <a:rPr lang="en-GB" sz="1200" dirty="0"/>
              <a:t>Sunderland  University  appoints  Andrew  as  ‘Visiting  Professor’.</a:t>
            </a:r>
          </a:p>
          <a:p>
            <a:r>
              <a:rPr lang="en-GB" sz="1200" dirty="0"/>
              <a:t>During  lockdown  Andrew  writes  new  resource  “Agents  of  hope: Teaching  mental  health  and  well  being  after  lockdown”  which  is  made  freely  available  on  the  Excelsior  website.</a:t>
            </a:r>
          </a:p>
          <a:p>
            <a:r>
              <a:rPr lang="en-GB" sz="1200" dirty="0"/>
              <a:t>May-July  Andrew provides  weekly  ’Agents  of  hope‘  newsletters  for  schools   with  free  lesson  plans  </a:t>
            </a:r>
            <a:r>
              <a:rPr lang="en-GB" sz="1200" dirty="0" err="1"/>
              <a:t>snd</a:t>
            </a:r>
            <a:r>
              <a:rPr lang="en-GB" sz="1200" dirty="0"/>
              <a:t>  assembly  plans</a:t>
            </a:r>
          </a:p>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16</a:t>
            </a:fld>
            <a:endParaRPr lang="en-GB"/>
          </a:p>
        </p:txBody>
      </p:sp>
    </p:spTree>
    <p:extLst>
      <p:ext uri="{BB962C8B-B14F-4D97-AF65-F5344CB8AC3E}">
        <p14:creationId xmlns:p14="http://schemas.microsoft.com/office/powerpoint/2010/main" val="1468077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Vital to have parents informed and curriculum must not be a surprise to them.  They must see and read the books and have the ethos explained to them – this is not sex education, rather it is about promoting difference and diversity.</a:t>
            </a:r>
          </a:p>
          <a:p>
            <a:endParaRPr lang="en-GB" dirty="0"/>
          </a:p>
          <a:p>
            <a:r>
              <a:rPr lang="en-GB" dirty="0"/>
              <a:t>Everyone must know this is happening and everyone must be signed up and delivering the key messages</a:t>
            </a:r>
          </a:p>
          <a:p>
            <a:endParaRPr lang="en-GB" dirty="0"/>
          </a:p>
          <a:p>
            <a:r>
              <a:rPr lang="en-GB" dirty="0"/>
              <a:t>Vital to have governor support from the beginning – back up.  Head must be leading and modelling the ethos from the top down.  The work must be part of a while school ethos.   All members of staff must be doing the work – we can’t have children receiving mixed messages.</a:t>
            </a:r>
          </a:p>
          <a:p>
            <a:endParaRPr lang="en-GB" dirty="0"/>
          </a:p>
          <a:p>
            <a:r>
              <a:rPr lang="en-GB" dirty="0"/>
              <a:t>Outside school, teachers may hold different personal views that cert is wrong….but a part of a teachers job today is to uphold British Values and British Law.  And British Law says a person cannot discriminate because of race, religion, gender identity, age, disability or sexual orientation.  Further more, schools as public bodies must promote diversity and celebrate difference.</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17</a:t>
            </a:fld>
            <a:endParaRPr lang="en-GB"/>
          </a:p>
        </p:txBody>
      </p:sp>
    </p:spTree>
    <p:extLst>
      <p:ext uri="{BB962C8B-B14F-4D97-AF65-F5344CB8AC3E}">
        <p14:creationId xmlns:p14="http://schemas.microsoft.com/office/powerpoint/2010/main" val="3323020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endParaRPr lang="en-GB" dirty="0"/>
          </a:p>
          <a:p>
            <a:r>
              <a:rPr lang="en-GB" dirty="0"/>
              <a:t>Check no of County schools.</a:t>
            </a:r>
          </a:p>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18</a:t>
            </a:fld>
            <a:endParaRPr lang="en-GB"/>
          </a:p>
        </p:txBody>
      </p:sp>
    </p:spTree>
    <p:extLst>
      <p:ext uri="{BB962C8B-B14F-4D97-AF65-F5344CB8AC3E}">
        <p14:creationId xmlns:p14="http://schemas.microsoft.com/office/powerpoint/2010/main" val="4206184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B94381-EB3A-4F81-AE3D-4D889F3794A2}" type="slidenum">
              <a:rPr lang="en-GB" smtClean="0"/>
              <a:t>19</a:t>
            </a:fld>
            <a:endParaRPr lang="en-GB"/>
          </a:p>
        </p:txBody>
      </p:sp>
    </p:spTree>
    <p:extLst>
      <p:ext uri="{BB962C8B-B14F-4D97-AF65-F5344CB8AC3E}">
        <p14:creationId xmlns:p14="http://schemas.microsoft.com/office/powerpoint/2010/main" val="219648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Hate – discrimination –</a:t>
            </a:r>
            <a:r>
              <a:rPr lang="en-GB" baseline="0" dirty="0"/>
              <a:t> Armed police – Trump’s administration </a:t>
            </a:r>
          </a:p>
          <a:p>
            <a:endParaRPr lang="en-GB" baseline="0" dirty="0"/>
          </a:p>
          <a:p>
            <a:r>
              <a:rPr lang="en-GB" baseline="0" dirty="0"/>
              <a:t>Edward Colston statue in Bristol</a:t>
            </a:r>
          </a:p>
          <a:p>
            <a:endParaRPr lang="en-GB" baseline="0" dirty="0"/>
          </a:p>
          <a:p>
            <a:r>
              <a:rPr lang="en-GB" baseline="0" dirty="0"/>
              <a:t>Basically, messages kids are getting through media, locality issues and world problems.  They’re arriving at school with fear and confusion and how are we talking to kids about this…are we even talking to them at all?</a:t>
            </a:r>
          </a:p>
          <a:p>
            <a:endParaRPr lang="en-GB" baseline="0" dirty="0"/>
          </a:p>
          <a:p>
            <a:r>
              <a:rPr lang="en-GB" baseline="0" dirty="0"/>
              <a:t>Media, social media enhancing kids awareness of these themes.</a:t>
            </a:r>
          </a:p>
          <a:p>
            <a:endParaRPr lang="en-GB" baseline="0" dirty="0"/>
          </a:p>
          <a:p>
            <a:r>
              <a:rPr lang="en-GB" baseline="0" dirty="0" err="1"/>
              <a:t>Ghandi</a:t>
            </a:r>
            <a:r>
              <a:rPr lang="en-GB" baseline="0" dirty="0"/>
              <a:t> statue – storming of Golden Temple in India – hundreds of Sikhs killed in retaliation</a:t>
            </a:r>
          </a:p>
          <a:p>
            <a:r>
              <a:rPr lang="en-GB" baseline="0" dirty="0"/>
              <a:t>Westminster Bridge – March 2017</a:t>
            </a:r>
          </a:p>
          <a:p>
            <a:endParaRPr lang="en-GB" baseline="0" dirty="0"/>
          </a:p>
          <a:p>
            <a:endParaRPr lang="en-GB" baseline="0" dirty="0"/>
          </a:p>
          <a:p>
            <a:pPr fontAlgn="base"/>
            <a:r>
              <a:rPr lang="en-GB" sz="1300" dirty="0"/>
              <a:t>A 6,000 name petition is calling for the sculpture of the Indian leader and civil rights campaigner to be taken down from the plinth in Belgrave Road where it has stood since 2009.</a:t>
            </a:r>
          </a:p>
          <a:p>
            <a:pPr fontAlgn="base"/>
            <a:r>
              <a:rPr lang="en-GB" sz="1300" dirty="0"/>
              <a:t>The petition was launched after a statue of Bristol slaver Edward Colston was toppled during a recent Black Lives Matters protest and dumped in the city’s harbour.</a:t>
            </a:r>
          </a:p>
          <a:p>
            <a:pPr fontAlgn="base"/>
            <a:r>
              <a:rPr lang="en-GB" sz="1300" dirty="0"/>
              <a:t>The organisers of the Gandhi statue petition said he was a "fascist, racist and sexual predator" who brought "inconsolable suffering" to millions of people during the partition of India before his assassination in January 1948.</a:t>
            </a:r>
          </a:p>
          <a:p>
            <a:pPr fontAlgn="base"/>
            <a:r>
              <a:rPr lang="en-GB" sz="1300" dirty="0"/>
              <a:t>That has enraged many people from the Indian community in Leicester East.</a:t>
            </a:r>
          </a:p>
          <a:p>
            <a:endParaRPr lang="en-GB" baseline="0" dirty="0"/>
          </a:p>
          <a:p>
            <a:pPr fontAlgn="base"/>
            <a:r>
              <a:rPr lang="en-GB" sz="1300" dirty="0"/>
              <a:t>calls to take down the statue of Mahatma Gandhi in Leicester are a distraction from this crucial movement.</a:t>
            </a:r>
          </a:p>
          <a:p>
            <a:pPr fontAlgn="base"/>
            <a:r>
              <a:rPr lang="en-GB" sz="1300" dirty="0"/>
              <a:t>“I recognise that, like many people of his era, Gandhi said and did some questionable things in his life. Yet Gandhi was part of creating a historical anti-imperialist movement in the same way that Martin Luther King created a ground-breaking civil rights movement.</a:t>
            </a:r>
          </a:p>
          <a:p>
            <a:pPr fontAlgn="base"/>
            <a:r>
              <a:rPr lang="en-GB" sz="1300" dirty="0"/>
              <a:t>"His form of peaceful protest, like Black Lives Matter today, was a powerful force for change.</a:t>
            </a:r>
          </a:p>
          <a:p>
            <a:pPr fontAlgn="base"/>
            <a:r>
              <a:rPr lang="en-GB" sz="1300" dirty="0"/>
              <a:t>“The difference between a statue of Gandhi and statues of slavers such as Edward Colston, is that there is no reasonable debate that Colston – who derived his wealth from the murderous slave trade – is a morally defensible figure to be memorialised.</a:t>
            </a:r>
          </a:p>
          <a:p>
            <a:pPr fontAlgn="base"/>
            <a:r>
              <a:rPr lang="en-GB" sz="1300" dirty="0"/>
              <a:t>“The same cannot be said for Gandhi, who remains a hero to many of Leicester’s Asian community and to millions across the world.” </a:t>
            </a:r>
            <a:r>
              <a:rPr lang="en-GB" sz="1300" b="1" dirty="0"/>
              <a:t>(Leicester East MP Claudia </a:t>
            </a:r>
            <a:r>
              <a:rPr lang="en-GB" sz="1300" b="1" dirty="0" err="1"/>
              <a:t>Webbe</a:t>
            </a:r>
            <a:r>
              <a:rPr lang="en-GB" sz="1300" b="1" dirty="0"/>
              <a:t>)</a:t>
            </a:r>
          </a:p>
          <a:p>
            <a:endParaRPr lang="en-GB" baseline="0" dirty="0"/>
          </a:p>
          <a:p>
            <a:endParaRPr lang="en-GB" baseline="0" dirty="0"/>
          </a:p>
          <a:p>
            <a:r>
              <a:rPr lang="en-GB" baseline="0" dirty="0"/>
              <a:t>Edward Colston Statue - Bristol</a:t>
            </a:r>
          </a:p>
        </p:txBody>
      </p:sp>
      <p:sp>
        <p:nvSpPr>
          <p:cNvPr id="4" name="Slide Number Placeholder 3"/>
          <p:cNvSpPr>
            <a:spLocks noGrp="1"/>
          </p:cNvSpPr>
          <p:nvPr>
            <p:ph type="sldNum" sz="quarter" idx="10"/>
          </p:nvPr>
        </p:nvSpPr>
        <p:spPr/>
        <p:txBody>
          <a:bodyPr/>
          <a:lstStyle/>
          <a:p>
            <a:fld id="{AEB94381-EB3A-4F81-AE3D-4D889F3794A2}" type="slidenum">
              <a:rPr lang="en-GB" smtClean="0"/>
              <a:t>2</a:t>
            </a:fld>
            <a:endParaRPr lang="en-GB"/>
          </a:p>
        </p:txBody>
      </p:sp>
    </p:spTree>
    <p:extLst>
      <p:ext uri="{BB962C8B-B14F-4D97-AF65-F5344CB8AC3E}">
        <p14:creationId xmlns:p14="http://schemas.microsoft.com/office/powerpoint/2010/main" val="1031862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20</a:t>
            </a:fld>
            <a:endParaRPr lang="en-GB"/>
          </a:p>
        </p:txBody>
      </p:sp>
    </p:spTree>
    <p:extLst>
      <p:ext uri="{BB962C8B-B14F-4D97-AF65-F5344CB8AC3E}">
        <p14:creationId xmlns:p14="http://schemas.microsoft.com/office/powerpoint/2010/main" val="462501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B94381-EB3A-4F81-AE3D-4D889F3794A2}" type="slidenum">
              <a:rPr lang="en-GB" smtClean="0"/>
              <a:t>21</a:t>
            </a:fld>
            <a:endParaRPr lang="en-GB"/>
          </a:p>
        </p:txBody>
      </p:sp>
    </p:spTree>
    <p:extLst>
      <p:ext uri="{BB962C8B-B14F-4D97-AF65-F5344CB8AC3E}">
        <p14:creationId xmlns:p14="http://schemas.microsoft.com/office/powerpoint/2010/main" val="1431089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22</a:t>
            </a:fld>
            <a:endParaRPr lang="en-GB"/>
          </a:p>
        </p:txBody>
      </p:sp>
    </p:spTree>
    <p:extLst>
      <p:ext uri="{BB962C8B-B14F-4D97-AF65-F5344CB8AC3E}">
        <p14:creationId xmlns:p14="http://schemas.microsoft.com/office/powerpoint/2010/main" val="106417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B94381-EB3A-4F81-AE3D-4D889F3794A2}" type="slidenum">
              <a:rPr lang="en-GB" smtClean="0"/>
              <a:t>23</a:t>
            </a:fld>
            <a:endParaRPr lang="en-GB"/>
          </a:p>
        </p:txBody>
      </p:sp>
    </p:spTree>
    <p:extLst>
      <p:ext uri="{BB962C8B-B14F-4D97-AF65-F5344CB8AC3E}">
        <p14:creationId xmlns:p14="http://schemas.microsoft.com/office/powerpoint/2010/main" val="2357931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24</a:t>
            </a:fld>
            <a:endParaRPr lang="en-GB"/>
          </a:p>
        </p:txBody>
      </p:sp>
    </p:spTree>
    <p:extLst>
      <p:ext uri="{BB962C8B-B14F-4D97-AF65-F5344CB8AC3E}">
        <p14:creationId xmlns:p14="http://schemas.microsoft.com/office/powerpoint/2010/main" val="3499317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See what books there are &amp; update images</a:t>
            </a:r>
          </a:p>
          <a:p>
            <a:endParaRPr lang="en-GB" dirty="0"/>
          </a:p>
          <a:p>
            <a:pPr defTabSz="958840">
              <a:defRPr/>
            </a:pPr>
            <a:r>
              <a:rPr lang="en-GB" dirty="0"/>
              <a:t>(</a:t>
            </a:r>
            <a:r>
              <a:rPr lang="en-GB" b="1" dirty="0"/>
              <a:t>but not RSE</a:t>
            </a:r>
            <a:r>
              <a:rPr lang="en-GB" dirty="0"/>
              <a:t>)..acknowledge the RSE overlap</a:t>
            </a:r>
          </a:p>
          <a:p>
            <a:endParaRPr lang="en-GB" dirty="0"/>
          </a:p>
        </p:txBody>
      </p:sp>
      <p:sp>
        <p:nvSpPr>
          <p:cNvPr id="4" name="Slide Number Placeholder 3"/>
          <p:cNvSpPr>
            <a:spLocks noGrp="1"/>
          </p:cNvSpPr>
          <p:nvPr>
            <p:ph type="sldNum" sz="quarter" idx="5"/>
          </p:nvPr>
        </p:nvSpPr>
        <p:spPr/>
        <p:txBody>
          <a:bodyPr/>
          <a:lstStyle/>
          <a:p>
            <a:fld id="{AEB94381-EB3A-4F81-AE3D-4D889F3794A2}" type="slidenum">
              <a:rPr lang="en-GB" smtClean="0"/>
              <a:t>25</a:t>
            </a:fld>
            <a:endParaRPr lang="en-GB"/>
          </a:p>
        </p:txBody>
      </p:sp>
    </p:spTree>
    <p:extLst>
      <p:ext uri="{BB962C8B-B14F-4D97-AF65-F5344CB8AC3E}">
        <p14:creationId xmlns:p14="http://schemas.microsoft.com/office/powerpoint/2010/main" val="980618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Give out planning sheet</a:t>
            </a:r>
          </a:p>
        </p:txBody>
      </p:sp>
      <p:sp>
        <p:nvSpPr>
          <p:cNvPr id="4" name="Slide Number Placeholder 3"/>
          <p:cNvSpPr>
            <a:spLocks noGrp="1"/>
          </p:cNvSpPr>
          <p:nvPr>
            <p:ph type="sldNum" sz="quarter" idx="5"/>
          </p:nvPr>
        </p:nvSpPr>
        <p:spPr/>
        <p:txBody>
          <a:bodyPr/>
          <a:lstStyle/>
          <a:p>
            <a:fld id="{AEB94381-EB3A-4F81-AE3D-4D889F3794A2}" type="slidenum">
              <a:rPr lang="en-GB" smtClean="0"/>
              <a:t>26</a:t>
            </a:fld>
            <a:endParaRPr lang="en-GB"/>
          </a:p>
        </p:txBody>
      </p:sp>
    </p:spTree>
    <p:extLst>
      <p:ext uri="{BB962C8B-B14F-4D97-AF65-F5344CB8AC3E}">
        <p14:creationId xmlns:p14="http://schemas.microsoft.com/office/powerpoint/2010/main" val="1385220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Let them know we will be sharing film with schools experiences &amp; what worked for them</a:t>
            </a:r>
          </a:p>
        </p:txBody>
      </p:sp>
      <p:sp>
        <p:nvSpPr>
          <p:cNvPr id="4" name="Slide Number Placeholder 3"/>
          <p:cNvSpPr>
            <a:spLocks noGrp="1"/>
          </p:cNvSpPr>
          <p:nvPr>
            <p:ph type="sldNum" sz="quarter" idx="10"/>
          </p:nvPr>
        </p:nvSpPr>
        <p:spPr/>
        <p:txBody>
          <a:bodyPr/>
          <a:lstStyle/>
          <a:p>
            <a:fld id="{AEB94381-EB3A-4F81-AE3D-4D889F3794A2}" type="slidenum">
              <a:rPr lang="en-GB" smtClean="0"/>
              <a:t>27</a:t>
            </a:fld>
            <a:endParaRPr lang="en-GB"/>
          </a:p>
        </p:txBody>
      </p:sp>
    </p:spTree>
    <p:extLst>
      <p:ext uri="{BB962C8B-B14F-4D97-AF65-F5344CB8AC3E}">
        <p14:creationId xmlns:p14="http://schemas.microsoft.com/office/powerpoint/2010/main" val="3465592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Programme talks about ‘</a:t>
            </a:r>
            <a:r>
              <a:rPr lang="en-GB" dirty="0" err="1"/>
              <a:t>usualising</a:t>
            </a:r>
            <a:r>
              <a:rPr lang="en-GB" dirty="0"/>
              <a:t>’ rather than ‘normalising’ </a:t>
            </a:r>
          </a:p>
        </p:txBody>
      </p:sp>
      <p:sp>
        <p:nvSpPr>
          <p:cNvPr id="4" name="Slide Number Placeholder 3"/>
          <p:cNvSpPr>
            <a:spLocks noGrp="1"/>
          </p:cNvSpPr>
          <p:nvPr>
            <p:ph type="sldNum" sz="quarter" idx="5"/>
          </p:nvPr>
        </p:nvSpPr>
        <p:spPr/>
        <p:txBody>
          <a:bodyPr/>
          <a:lstStyle/>
          <a:p>
            <a:fld id="{AEB94381-EB3A-4F81-AE3D-4D889F3794A2}" type="slidenum">
              <a:rPr lang="en-GB" smtClean="0"/>
              <a:t>28</a:t>
            </a:fld>
            <a:endParaRPr lang="en-GB"/>
          </a:p>
        </p:txBody>
      </p:sp>
    </p:spTree>
    <p:extLst>
      <p:ext uri="{BB962C8B-B14F-4D97-AF65-F5344CB8AC3E}">
        <p14:creationId xmlns:p14="http://schemas.microsoft.com/office/powerpoint/2010/main" val="3341039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Get them done early - &amp; we will send them to you!</a:t>
            </a:r>
          </a:p>
        </p:txBody>
      </p:sp>
      <p:sp>
        <p:nvSpPr>
          <p:cNvPr id="4" name="Slide Number Placeholder 3"/>
          <p:cNvSpPr>
            <a:spLocks noGrp="1"/>
          </p:cNvSpPr>
          <p:nvPr>
            <p:ph type="sldNum" sz="quarter" idx="10"/>
          </p:nvPr>
        </p:nvSpPr>
        <p:spPr/>
        <p:txBody>
          <a:bodyPr/>
          <a:lstStyle/>
          <a:p>
            <a:fld id="{AEB94381-EB3A-4F81-AE3D-4D889F3794A2}" type="slidenum">
              <a:rPr lang="en-GB" smtClean="0"/>
              <a:t>29</a:t>
            </a:fld>
            <a:endParaRPr lang="en-GB"/>
          </a:p>
        </p:txBody>
      </p:sp>
    </p:spTree>
    <p:extLst>
      <p:ext uri="{BB962C8B-B14F-4D97-AF65-F5344CB8AC3E}">
        <p14:creationId xmlns:p14="http://schemas.microsoft.com/office/powerpoint/2010/main" val="184036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Keep format of slide but update info</a:t>
            </a:r>
          </a:p>
        </p:txBody>
      </p:sp>
      <p:sp>
        <p:nvSpPr>
          <p:cNvPr id="4" name="Slide Number Placeholder 3"/>
          <p:cNvSpPr>
            <a:spLocks noGrp="1"/>
          </p:cNvSpPr>
          <p:nvPr>
            <p:ph type="sldNum" sz="quarter" idx="10"/>
          </p:nvPr>
        </p:nvSpPr>
        <p:spPr/>
        <p:txBody>
          <a:bodyPr/>
          <a:lstStyle/>
          <a:p>
            <a:fld id="{AEB94381-EB3A-4F81-AE3D-4D889F3794A2}" type="slidenum">
              <a:rPr lang="en-GB" smtClean="0"/>
              <a:t>3</a:t>
            </a:fld>
            <a:endParaRPr lang="en-GB"/>
          </a:p>
        </p:txBody>
      </p:sp>
    </p:spTree>
    <p:extLst>
      <p:ext uri="{BB962C8B-B14F-4D97-AF65-F5344CB8AC3E}">
        <p14:creationId xmlns:p14="http://schemas.microsoft.com/office/powerpoint/2010/main" val="2373771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Mission statement – as visitors enter the school, there must be some signal that here is a school that promotes diversity; a place where everyone is welcome and all difference is celebrated.  MS makes the ethos clear and include reference to those behaviours that are not acceptable – discrimination and bullying We worked with a school who felt strongly that they didn’t need this because THEY know they promote diversity but we didn’t see or feel that on a 1</a:t>
            </a:r>
            <a:r>
              <a:rPr lang="en-GB" baseline="30000" dirty="0"/>
              <a:t>st</a:t>
            </a:r>
            <a:r>
              <a:rPr lang="en-GB" dirty="0"/>
              <a:t> impression…so prospective parent or visitor wouldn’t know that.</a:t>
            </a:r>
          </a:p>
          <a:p>
            <a:endParaRPr lang="en-GB" dirty="0"/>
          </a:p>
          <a:p>
            <a:r>
              <a:rPr lang="en-GB" dirty="0"/>
              <a:t>Signing in system – all schools have one and could include a statement which all visitors must agree to</a:t>
            </a:r>
          </a:p>
          <a:p>
            <a:endParaRPr lang="en-GB" dirty="0"/>
          </a:p>
          <a:p>
            <a:r>
              <a:rPr lang="en-GB" dirty="0"/>
              <a:t>Equality Act posters – on every outside wall at Parkfield so parents see these every day</a:t>
            </a:r>
          </a:p>
          <a:p>
            <a:endParaRPr lang="en-GB" dirty="0"/>
          </a:p>
          <a:p>
            <a:r>
              <a:rPr lang="en-GB" dirty="0"/>
              <a:t>Real experiences – not only the books but also individual views, backgrounds and trips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EB94381-EB3A-4F81-AE3D-4D889F3794A2}" type="slidenum">
              <a:rPr lang="en-GB" smtClean="0"/>
              <a:t>30</a:t>
            </a:fld>
            <a:endParaRPr lang="en-GB"/>
          </a:p>
        </p:txBody>
      </p:sp>
    </p:spTree>
    <p:extLst>
      <p:ext uri="{BB962C8B-B14F-4D97-AF65-F5344CB8AC3E}">
        <p14:creationId xmlns:p14="http://schemas.microsoft.com/office/powerpoint/2010/main" val="2652269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B94381-EB3A-4F81-AE3D-4D889F3794A2}" type="slidenum">
              <a:rPr lang="en-GB" smtClean="0"/>
              <a:t>31</a:t>
            </a:fld>
            <a:endParaRPr lang="en-GB"/>
          </a:p>
        </p:txBody>
      </p:sp>
    </p:spTree>
    <p:extLst>
      <p:ext uri="{BB962C8B-B14F-4D97-AF65-F5344CB8AC3E}">
        <p14:creationId xmlns:p14="http://schemas.microsoft.com/office/powerpoint/2010/main" val="2015625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Andy’s website &amp; follow on twitter as he shares assembly ideas</a:t>
            </a:r>
          </a:p>
        </p:txBody>
      </p:sp>
      <p:sp>
        <p:nvSpPr>
          <p:cNvPr id="4" name="Slide Number Placeholder 3"/>
          <p:cNvSpPr>
            <a:spLocks noGrp="1"/>
          </p:cNvSpPr>
          <p:nvPr>
            <p:ph type="sldNum" sz="quarter" idx="5"/>
          </p:nvPr>
        </p:nvSpPr>
        <p:spPr/>
        <p:txBody>
          <a:bodyPr/>
          <a:lstStyle/>
          <a:p>
            <a:fld id="{AEB94381-EB3A-4F81-AE3D-4D889F3794A2}" type="slidenum">
              <a:rPr lang="en-GB" smtClean="0"/>
              <a:t>32</a:t>
            </a:fld>
            <a:endParaRPr lang="en-GB"/>
          </a:p>
        </p:txBody>
      </p:sp>
    </p:spTree>
    <p:extLst>
      <p:ext uri="{BB962C8B-B14F-4D97-AF65-F5344CB8AC3E}">
        <p14:creationId xmlns:p14="http://schemas.microsoft.com/office/powerpoint/2010/main" val="1647235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Pick some books that we all have just to mention/show – Tango/Mixed/Red/The Family Book</a:t>
            </a:r>
          </a:p>
          <a:p>
            <a:r>
              <a:rPr lang="en-GB" dirty="0"/>
              <a:t>Lesson plans in NO book for original books.  Replacement books (as gone out of print, etc) have been emailed with calendar invite from Sue.</a:t>
            </a:r>
          </a:p>
          <a:p>
            <a:endParaRPr lang="en-GB" dirty="0"/>
          </a:p>
          <a:p>
            <a:r>
              <a:rPr lang="en-GB" dirty="0"/>
              <a:t>Any questions</a:t>
            </a:r>
          </a:p>
          <a:p>
            <a:r>
              <a:rPr lang="en-GB" dirty="0"/>
              <a:t>Sum up</a:t>
            </a:r>
          </a:p>
          <a:p>
            <a:r>
              <a:rPr lang="en-GB" dirty="0"/>
              <a:t>We will email PP pdf. Plus a cut down version for schools to use</a:t>
            </a:r>
          </a:p>
          <a:p>
            <a:r>
              <a:rPr lang="en-GB" dirty="0"/>
              <a:t>Pupil survey template</a:t>
            </a:r>
          </a:p>
          <a:p>
            <a:r>
              <a:rPr lang="en-GB" dirty="0"/>
              <a:t>Evaluation form</a:t>
            </a:r>
          </a:p>
          <a:p>
            <a:endParaRPr lang="en-GB" dirty="0"/>
          </a:p>
          <a:p>
            <a:r>
              <a:rPr lang="en-GB" dirty="0"/>
              <a:t>Mention NETWORK MEETING</a:t>
            </a:r>
          </a:p>
        </p:txBody>
      </p:sp>
      <p:sp>
        <p:nvSpPr>
          <p:cNvPr id="4" name="Slide Number Placeholder 3"/>
          <p:cNvSpPr>
            <a:spLocks noGrp="1"/>
          </p:cNvSpPr>
          <p:nvPr>
            <p:ph type="sldNum" sz="quarter" idx="5"/>
          </p:nvPr>
        </p:nvSpPr>
        <p:spPr/>
        <p:txBody>
          <a:bodyPr/>
          <a:lstStyle/>
          <a:p>
            <a:fld id="{AEB94381-EB3A-4F81-AE3D-4D889F3794A2}" type="slidenum">
              <a:rPr lang="en-GB" smtClean="0"/>
              <a:t>33</a:t>
            </a:fld>
            <a:endParaRPr lang="en-GB"/>
          </a:p>
        </p:txBody>
      </p:sp>
    </p:spTree>
    <p:extLst>
      <p:ext uri="{BB962C8B-B14F-4D97-AF65-F5344CB8AC3E}">
        <p14:creationId xmlns:p14="http://schemas.microsoft.com/office/powerpoint/2010/main" val="1814586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Pick some books that we all have just to mention/show</a:t>
            </a:r>
          </a:p>
          <a:p>
            <a:endParaRPr lang="en-GB" dirty="0"/>
          </a:p>
          <a:p>
            <a:r>
              <a:rPr lang="en-GB" dirty="0"/>
              <a:t>Any questions</a:t>
            </a:r>
          </a:p>
          <a:p>
            <a:r>
              <a:rPr lang="en-GB" dirty="0"/>
              <a:t>Sum up</a:t>
            </a:r>
          </a:p>
          <a:p>
            <a:r>
              <a:rPr lang="en-GB" dirty="0"/>
              <a:t>We will email PP pdf. Plus a cut down version for schools to use</a:t>
            </a:r>
          </a:p>
          <a:p>
            <a:r>
              <a:rPr lang="en-GB" dirty="0"/>
              <a:t>Pupil survey template</a:t>
            </a:r>
          </a:p>
          <a:p>
            <a:r>
              <a:rPr lang="en-GB" dirty="0"/>
              <a:t>Evaluation form</a:t>
            </a:r>
          </a:p>
          <a:p>
            <a:endParaRPr lang="en-GB" dirty="0"/>
          </a:p>
          <a:p>
            <a:r>
              <a:rPr lang="en-GB" dirty="0"/>
              <a:t>Mention NETWORK MEETING</a:t>
            </a:r>
          </a:p>
        </p:txBody>
      </p:sp>
      <p:sp>
        <p:nvSpPr>
          <p:cNvPr id="4" name="Slide Number Placeholder 3"/>
          <p:cNvSpPr>
            <a:spLocks noGrp="1"/>
          </p:cNvSpPr>
          <p:nvPr>
            <p:ph type="sldNum" sz="quarter" idx="5"/>
          </p:nvPr>
        </p:nvSpPr>
        <p:spPr/>
        <p:txBody>
          <a:bodyPr/>
          <a:lstStyle/>
          <a:p>
            <a:fld id="{AEB94381-EB3A-4F81-AE3D-4D889F3794A2}" type="slidenum">
              <a:rPr lang="en-GB" smtClean="0"/>
              <a:t>34</a:t>
            </a:fld>
            <a:endParaRPr lang="en-GB"/>
          </a:p>
        </p:txBody>
      </p:sp>
    </p:spTree>
    <p:extLst>
      <p:ext uri="{BB962C8B-B14F-4D97-AF65-F5344CB8AC3E}">
        <p14:creationId xmlns:p14="http://schemas.microsoft.com/office/powerpoint/2010/main" val="129115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pPr defTabSz="958840">
              <a:defRPr/>
            </a:pPr>
            <a:r>
              <a:rPr lang="en-GB" dirty="0"/>
              <a:t>What is happening ‘out there’ is coming into our schools</a:t>
            </a:r>
            <a:r>
              <a:rPr lang="en-GB" baseline="0" dirty="0"/>
              <a:t> and our classrooms</a:t>
            </a:r>
            <a:endParaRPr lang="en-GB" dirty="0"/>
          </a:p>
          <a:p>
            <a:endParaRPr lang="en-GB" dirty="0"/>
          </a:p>
          <a:p>
            <a:endParaRPr lang="en-GB" dirty="0"/>
          </a:p>
          <a:p>
            <a:r>
              <a:rPr lang="en-GB" dirty="0"/>
              <a:t>UPDATE slides see links in TEAMs chat</a:t>
            </a:r>
          </a:p>
        </p:txBody>
      </p:sp>
      <p:sp>
        <p:nvSpPr>
          <p:cNvPr id="4" name="Slide Number Placeholder 3"/>
          <p:cNvSpPr>
            <a:spLocks noGrp="1"/>
          </p:cNvSpPr>
          <p:nvPr>
            <p:ph type="sldNum" sz="quarter" idx="10"/>
          </p:nvPr>
        </p:nvSpPr>
        <p:spPr/>
        <p:txBody>
          <a:bodyPr/>
          <a:lstStyle/>
          <a:p>
            <a:fld id="{AEB94381-EB3A-4F81-AE3D-4D889F3794A2}" type="slidenum">
              <a:rPr lang="en-GB" smtClean="0"/>
              <a:t>4</a:t>
            </a:fld>
            <a:endParaRPr lang="en-GB"/>
          </a:p>
        </p:txBody>
      </p:sp>
    </p:spTree>
    <p:extLst>
      <p:ext uri="{BB962C8B-B14F-4D97-AF65-F5344CB8AC3E}">
        <p14:creationId xmlns:p14="http://schemas.microsoft.com/office/powerpoint/2010/main" val="330381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5 mins (</a:t>
            </a:r>
            <a:r>
              <a:rPr lang="en-GB" dirty="0" err="1"/>
              <a:t>inc</a:t>
            </a:r>
            <a:r>
              <a:rPr lang="en-GB" dirty="0"/>
              <a:t> previous 4 slides)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5</a:t>
            </a:fld>
            <a:endParaRPr lang="en-GB"/>
          </a:p>
        </p:txBody>
      </p:sp>
    </p:spTree>
    <p:extLst>
      <p:ext uri="{BB962C8B-B14F-4D97-AF65-F5344CB8AC3E}">
        <p14:creationId xmlns:p14="http://schemas.microsoft.com/office/powerpoint/2010/main" val="33513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pPr defTabSz="958840">
              <a:defRPr/>
            </a:pPr>
            <a:r>
              <a:rPr lang="en-GB" dirty="0"/>
              <a:t>What is happening ‘out there’ is coming into our schools</a:t>
            </a:r>
            <a:r>
              <a:rPr lang="en-GB" baseline="0" dirty="0"/>
              <a:t> and our classrooms</a:t>
            </a:r>
            <a:endParaRPr lang="en-GB" dirty="0"/>
          </a:p>
          <a:p>
            <a:endParaRPr lang="en-GB" dirty="0"/>
          </a:p>
          <a:p>
            <a:endParaRPr lang="en-GB" dirty="0"/>
          </a:p>
          <a:p>
            <a:endParaRPr lang="en-GB" dirty="0"/>
          </a:p>
          <a:p>
            <a:endParaRPr lang="en-GB" sz="1300" b="1" dirty="0"/>
          </a:p>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6</a:t>
            </a:fld>
            <a:endParaRPr lang="en-GB"/>
          </a:p>
        </p:txBody>
      </p:sp>
    </p:spTree>
    <p:extLst>
      <p:ext uri="{BB962C8B-B14F-4D97-AF65-F5344CB8AC3E}">
        <p14:creationId xmlns:p14="http://schemas.microsoft.com/office/powerpoint/2010/main" val="2269665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Link back to </a:t>
            </a:r>
            <a:r>
              <a:rPr lang="en-GB" dirty="0" err="1"/>
              <a:t>Tristam</a:t>
            </a:r>
            <a:r>
              <a:rPr lang="en-GB" dirty="0"/>
              <a:t> Hunt clip – what if the boy</a:t>
            </a:r>
            <a:r>
              <a:rPr lang="en-GB" baseline="0" dirty="0"/>
              <a:t> goes onto </a:t>
            </a:r>
            <a:r>
              <a:rPr lang="en-GB" baseline="0" dirty="0" err="1"/>
              <a:t>youtube</a:t>
            </a:r>
            <a:r>
              <a:rPr lang="en-GB" baseline="0" dirty="0"/>
              <a:t> and types in get foreigners out?  </a:t>
            </a:r>
          </a:p>
          <a:p>
            <a:endParaRPr lang="en-GB" baseline="0" dirty="0"/>
          </a:p>
          <a:p>
            <a:r>
              <a:rPr lang="en-GB" baseline="0" dirty="0"/>
              <a:t>So important that staff in schools have input, can discuss and debate, provide balanced views, offer alternative points of view – so important for this work to be done</a:t>
            </a:r>
          </a:p>
          <a:p>
            <a:endParaRPr lang="en-GB" baseline="0" dirty="0"/>
          </a:p>
          <a:p>
            <a:endParaRPr lang="en-GB" baseline="0" dirty="0"/>
          </a:p>
          <a:p>
            <a:r>
              <a:rPr lang="en-GB" baseline="0" dirty="0"/>
              <a:t>6 mins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7</a:t>
            </a:fld>
            <a:endParaRPr lang="en-GB"/>
          </a:p>
        </p:txBody>
      </p:sp>
    </p:spTree>
    <p:extLst>
      <p:ext uri="{BB962C8B-B14F-4D97-AF65-F5344CB8AC3E}">
        <p14:creationId xmlns:p14="http://schemas.microsoft.com/office/powerpoint/2010/main" val="601201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Or from home….</a:t>
            </a:r>
          </a:p>
          <a:p>
            <a:endParaRPr lang="en-GB" dirty="0"/>
          </a:p>
          <a:p>
            <a:r>
              <a:rPr lang="en-GB" dirty="0"/>
              <a:t>No Outsiders is the mouthpiece to do just this…challenge</a:t>
            </a:r>
            <a:r>
              <a:rPr lang="en-GB" baseline="0" dirty="0"/>
              <a:t> hate and discrimination and acceptance.</a:t>
            </a:r>
            <a:endParaRPr lang="en-GB" dirty="0"/>
          </a:p>
        </p:txBody>
      </p:sp>
      <p:sp>
        <p:nvSpPr>
          <p:cNvPr id="4" name="Slide Number Placeholder 3"/>
          <p:cNvSpPr>
            <a:spLocks noGrp="1"/>
          </p:cNvSpPr>
          <p:nvPr>
            <p:ph type="sldNum" sz="quarter" idx="10"/>
          </p:nvPr>
        </p:nvSpPr>
        <p:spPr/>
        <p:txBody>
          <a:bodyPr/>
          <a:lstStyle/>
          <a:p>
            <a:fld id="{AEB94381-EB3A-4F81-AE3D-4D889F3794A2}" type="slidenum">
              <a:rPr lang="en-GB" smtClean="0"/>
              <a:t>8</a:t>
            </a:fld>
            <a:endParaRPr lang="en-GB"/>
          </a:p>
        </p:txBody>
      </p:sp>
    </p:spTree>
    <p:extLst>
      <p:ext uri="{BB962C8B-B14F-4D97-AF65-F5344CB8AC3E}">
        <p14:creationId xmlns:p14="http://schemas.microsoft.com/office/powerpoint/2010/main" val="114016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6763"/>
            <a:ext cx="5116513" cy="3838575"/>
          </a:xfrm>
        </p:spPr>
      </p:sp>
      <p:sp>
        <p:nvSpPr>
          <p:cNvPr id="3" name="Notes Placeholder 2"/>
          <p:cNvSpPr>
            <a:spLocks noGrp="1"/>
          </p:cNvSpPr>
          <p:nvPr>
            <p:ph type="body" idx="1"/>
          </p:nvPr>
        </p:nvSpPr>
        <p:spPr/>
        <p:txBody>
          <a:bodyPr/>
          <a:lstStyle/>
          <a:p>
            <a:r>
              <a:rPr lang="en-GB" dirty="0"/>
              <a:t>Talking activity – How diverse and how is</a:t>
            </a:r>
            <a:r>
              <a:rPr lang="en-GB" baseline="0" dirty="0"/>
              <a:t> your school diverse?  List the ways</a:t>
            </a:r>
          </a:p>
          <a:p>
            <a:endParaRPr lang="en-GB" baseline="0" dirty="0"/>
          </a:p>
          <a:p>
            <a:r>
              <a:rPr lang="en-GB" dirty="0"/>
              <a:t>Not all about the big issues but the individual characteristics of our kids.</a:t>
            </a:r>
          </a:p>
          <a:p>
            <a:endParaRPr lang="en-GB" dirty="0"/>
          </a:p>
          <a:p>
            <a:endParaRPr lang="en-GB" dirty="0"/>
          </a:p>
          <a:p>
            <a:r>
              <a:rPr lang="en-GB" dirty="0"/>
              <a:t>10 mins</a:t>
            </a:r>
          </a:p>
        </p:txBody>
      </p:sp>
      <p:sp>
        <p:nvSpPr>
          <p:cNvPr id="4" name="Slide Number Placeholder 3"/>
          <p:cNvSpPr>
            <a:spLocks noGrp="1"/>
          </p:cNvSpPr>
          <p:nvPr>
            <p:ph type="sldNum" sz="quarter" idx="10"/>
          </p:nvPr>
        </p:nvSpPr>
        <p:spPr/>
        <p:txBody>
          <a:bodyPr/>
          <a:lstStyle/>
          <a:p>
            <a:fld id="{AEB94381-EB3A-4F81-AE3D-4D889F3794A2}" type="slidenum">
              <a:rPr lang="en-GB" smtClean="0"/>
              <a:t>9</a:t>
            </a:fld>
            <a:endParaRPr lang="en-GB"/>
          </a:p>
        </p:txBody>
      </p:sp>
    </p:spTree>
    <p:extLst>
      <p:ext uri="{BB962C8B-B14F-4D97-AF65-F5344CB8AC3E}">
        <p14:creationId xmlns:p14="http://schemas.microsoft.com/office/powerpoint/2010/main" val="43727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E3BE-ACB5-4755-935E-265FDEB9FB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86AB2A9-C91D-4E47-8C85-273DCB5978F0}"/>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589B50-02FE-4A6C-8F20-5637CDAB7059}"/>
              </a:ext>
            </a:extLst>
          </p:cNvPr>
          <p:cNvSpPr>
            <a:spLocks noGrp="1"/>
          </p:cNvSpPr>
          <p:nvPr>
            <p:ph type="dt" sz="half" idx="10"/>
          </p:nvPr>
        </p:nvSpPr>
        <p:spPr/>
        <p:txBody>
          <a:bodyPr/>
          <a:lstStyle/>
          <a:p>
            <a:fld id="{87DE6118-2437-4B30-8E3C-4D2BE6020583}" type="datetimeFigureOut">
              <a:rPr lang="en-US" smtClean="0"/>
              <a:pPr/>
              <a:t>3/23/2022</a:t>
            </a:fld>
            <a:endParaRPr lang="en-US" dirty="0"/>
          </a:p>
        </p:txBody>
      </p:sp>
      <p:sp>
        <p:nvSpPr>
          <p:cNvPr id="5" name="Footer Placeholder 4">
            <a:extLst>
              <a:ext uri="{FF2B5EF4-FFF2-40B4-BE49-F238E27FC236}">
                <a16:creationId xmlns:a16="http://schemas.microsoft.com/office/drawing/2014/main" id="{8CAA8CFB-4903-4487-A5AC-56E19EF5CF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9AB58E-7AFC-451D-9A36-6EF7227CB365}"/>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91968090"/>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4BD8-1872-4708-98A9-44C239FFE3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310009-22F8-4C00-B825-3116FB8CE0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8B0267-31BC-417C-87BC-631C8DF419F8}"/>
              </a:ext>
            </a:extLst>
          </p:cNvPr>
          <p:cNvSpPr>
            <a:spLocks noGrp="1"/>
          </p:cNvSpPr>
          <p:nvPr>
            <p:ph type="dt" sz="half" idx="10"/>
          </p:nvPr>
        </p:nvSpPr>
        <p:spPr/>
        <p:txBody>
          <a:bodyPr/>
          <a:lstStyle/>
          <a:p>
            <a:fld id="{87DE6118-2437-4B30-8E3C-4D2BE6020583}" type="datetimeFigureOut">
              <a:rPr lang="en-US" smtClean="0"/>
              <a:t>3/23/2022</a:t>
            </a:fld>
            <a:endParaRPr lang="en-US" dirty="0"/>
          </a:p>
        </p:txBody>
      </p:sp>
      <p:sp>
        <p:nvSpPr>
          <p:cNvPr id="5" name="Footer Placeholder 4">
            <a:extLst>
              <a:ext uri="{FF2B5EF4-FFF2-40B4-BE49-F238E27FC236}">
                <a16:creationId xmlns:a16="http://schemas.microsoft.com/office/drawing/2014/main" id="{32185F56-4FBC-41BE-B107-12FC4A8A6B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49E79A-8CAF-447D-B08E-57A968F89523}"/>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20803536"/>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0E1C31-1928-40C4-9474-ABD9A7AEFE88}"/>
              </a:ext>
            </a:extLst>
          </p:cNvPr>
          <p:cNvSpPr>
            <a:spLocks noGrp="1"/>
          </p:cNvSpPr>
          <p:nvPr>
            <p:ph type="title" orient="vert"/>
          </p:nvPr>
        </p:nvSpPr>
        <p:spPr>
          <a:xfrm>
            <a:off x="6543676" y="365126"/>
            <a:ext cx="1971675"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E89185-BB84-4DF4-B0A8-7852A728AF94}"/>
              </a:ext>
            </a:extLst>
          </p:cNvPr>
          <p:cNvSpPr>
            <a:spLocks noGrp="1"/>
          </p:cNvSpPr>
          <p:nvPr>
            <p:ph type="body" orient="vert" idx="1"/>
          </p:nvPr>
        </p:nvSpPr>
        <p:spPr>
          <a:xfrm>
            <a:off x="628653"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64C515-B784-41D7-9F1F-6EEC79B41842}"/>
              </a:ext>
            </a:extLst>
          </p:cNvPr>
          <p:cNvSpPr>
            <a:spLocks noGrp="1"/>
          </p:cNvSpPr>
          <p:nvPr>
            <p:ph type="dt" sz="half" idx="10"/>
          </p:nvPr>
        </p:nvSpPr>
        <p:spPr/>
        <p:txBody>
          <a:bodyPr/>
          <a:lstStyle/>
          <a:p>
            <a:fld id="{87DE6118-2437-4B30-8E3C-4D2BE6020583}" type="datetimeFigureOut">
              <a:rPr lang="en-US" smtClean="0"/>
              <a:t>3/23/2022</a:t>
            </a:fld>
            <a:endParaRPr lang="en-US" dirty="0"/>
          </a:p>
        </p:txBody>
      </p:sp>
      <p:sp>
        <p:nvSpPr>
          <p:cNvPr id="5" name="Footer Placeholder 4">
            <a:extLst>
              <a:ext uri="{FF2B5EF4-FFF2-40B4-BE49-F238E27FC236}">
                <a16:creationId xmlns:a16="http://schemas.microsoft.com/office/drawing/2014/main" id="{AAC4C9C7-5418-47DA-AC69-EA5E5EAF03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D4066A-41A3-4E93-994F-0E9ED5681FBA}"/>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067288814"/>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9D11-F183-4BE5-B0D8-39814633AE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7EC1F5-78C9-4AFE-AC4A-E2ECC879A5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929A6F-CE9A-412E-AA22-4C254D062765}"/>
              </a:ext>
            </a:extLst>
          </p:cNvPr>
          <p:cNvSpPr>
            <a:spLocks noGrp="1"/>
          </p:cNvSpPr>
          <p:nvPr>
            <p:ph type="dt" sz="half" idx="10"/>
          </p:nvPr>
        </p:nvSpPr>
        <p:spPr/>
        <p:txBody>
          <a:bodyPr/>
          <a:lstStyle/>
          <a:p>
            <a:fld id="{87DE6118-2437-4B30-8E3C-4D2BE6020583}" type="datetimeFigureOut">
              <a:rPr lang="en-US" smtClean="0"/>
              <a:t>3/23/2022</a:t>
            </a:fld>
            <a:endParaRPr lang="en-US" dirty="0"/>
          </a:p>
        </p:txBody>
      </p:sp>
      <p:sp>
        <p:nvSpPr>
          <p:cNvPr id="5" name="Footer Placeholder 4">
            <a:extLst>
              <a:ext uri="{FF2B5EF4-FFF2-40B4-BE49-F238E27FC236}">
                <a16:creationId xmlns:a16="http://schemas.microsoft.com/office/drawing/2014/main" id="{09DF4FA7-422B-4D5C-8F68-36ACD95E4E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BCC70E-C3FD-4F08-9E9A-ECAF631215F8}"/>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576350214"/>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3C2D-BCAE-452D-8B0E-32AA8E062771}"/>
              </a:ext>
            </a:extLst>
          </p:cNvPr>
          <p:cNvSpPr>
            <a:spLocks noGrp="1"/>
          </p:cNvSpPr>
          <p:nvPr>
            <p:ph type="title"/>
          </p:nvPr>
        </p:nvSpPr>
        <p:spPr>
          <a:xfrm>
            <a:off x="623888" y="1709742"/>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45771D-A865-4BA6-B387-1EA192C9C0DA}"/>
              </a:ext>
            </a:extLst>
          </p:cNvPr>
          <p:cNvSpPr>
            <a:spLocks noGrp="1"/>
          </p:cNvSpPr>
          <p:nvPr>
            <p:ph type="body" idx="1"/>
          </p:nvPr>
        </p:nvSpPr>
        <p:spPr>
          <a:xfrm>
            <a:off x="623888" y="4589467"/>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765C02-72B3-455E-BBCE-0B7F5A4AB928}"/>
              </a:ext>
            </a:extLst>
          </p:cNvPr>
          <p:cNvSpPr>
            <a:spLocks noGrp="1"/>
          </p:cNvSpPr>
          <p:nvPr>
            <p:ph type="dt" sz="half" idx="10"/>
          </p:nvPr>
        </p:nvSpPr>
        <p:spPr/>
        <p:txBody>
          <a:bodyPr/>
          <a:lstStyle/>
          <a:p>
            <a:fld id="{87DE6118-2437-4B30-8E3C-4D2BE6020583}" type="datetimeFigureOut">
              <a:rPr lang="en-US" smtClean="0"/>
              <a:pPr/>
              <a:t>3/23/2022</a:t>
            </a:fld>
            <a:endParaRPr lang="en-US" dirty="0"/>
          </a:p>
        </p:txBody>
      </p:sp>
      <p:sp>
        <p:nvSpPr>
          <p:cNvPr id="5" name="Footer Placeholder 4">
            <a:extLst>
              <a:ext uri="{FF2B5EF4-FFF2-40B4-BE49-F238E27FC236}">
                <a16:creationId xmlns:a16="http://schemas.microsoft.com/office/drawing/2014/main" id="{3279B780-CD8C-4363-BAB6-FEDE89BD64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E019A2-4875-4EE3-9B21-5560FAFA5100}"/>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517155185"/>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82089-D0DC-4BCA-95F0-17A0540804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FB56EF-1CF6-4417-8FB1-682ACE13D4CD}"/>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E68CD3-48AC-47F1-A3DF-9C236726EF89}"/>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E514EF-2E31-45A4-A1BF-C18067FC4E7B}"/>
              </a:ext>
            </a:extLst>
          </p:cNvPr>
          <p:cNvSpPr>
            <a:spLocks noGrp="1"/>
          </p:cNvSpPr>
          <p:nvPr>
            <p:ph type="dt" sz="half" idx="10"/>
          </p:nvPr>
        </p:nvSpPr>
        <p:spPr/>
        <p:txBody>
          <a:bodyPr/>
          <a:lstStyle/>
          <a:p>
            <a:fld id="{87DE6118-2437-4B30-8E3C-4D2BE6020583}" type="datetimeFigureOut">
              <a:rPr lang="en-US" smtClean="0"/>
              <a:t>3/23/2022</a:t>
            </a:fld>
            <a:endParaRPr lang="en-US" dirty="0"/>
          </a:p>
        </p:txBody>
      </p:sp>
      <p:sp>
        <p:nvSpPr>
          <p:cNvPr id="6" name="Footer Placeholder 5">
            <a:extLst>
              <a:ext uri="{FF2B5EF4-FFF2-40B4-BE49-F238E27FC236}">
                <a16:creationId xmlns:a16="http://schemas.microsoft.com/office/drawing/2014/main" id="{28274C9F-43F8-4EFB-8EAC-0EC59D9B90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DBE97D-CC43-44D4-AA4F-B38DD4FD458C}"/>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54256470"/>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0D93-B138-4614-95D2-12DF6D1FC3FC}"/>
              </a:ext>
            </a:extLst>
          </p:cNvPr>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8D8F49-8EE3-4A5A-B578-64B87FD7949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F577BCD-A03A-4AD5-9D3A-44583F83BB3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FBE52F-B387-4560-99DD-F8DAB1D6E2AA}"/>
              </a:ext>
            </a:extLst>
          </p:cNvPr>
          <p:cNvSpPr>
            <a:spLocks noGrp="1"/>
          </p:cNvSpPr>
          <p:nvPr>
            <p:ph type="body" sz="quarter" idx="3"/>
          </p:nvPr>
        </p:nvSpPr>
        <p:spPr>
          <a:xfrm>
            <a:off x="4629153"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3DC05F6-A459-4544-B969-54D62CABF33A}"/>
              </a:ext>
            </a:extLst>
          </p:cNvPr>
          <p:cNvSpPr>
            <a:spLocks noGrp="1"/>
          </p:cNvSpPr>
          <p:nvPr>
            <p:ph sz="quarter" idx="4"/>
          </p:nvPr>
        </p:nvSpPr>
        <p:spPr>
          <a:xfrm>
            <a:off x="4629153"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35E1E7-DC4D-45C0-8369-42FA74E4CF9A}"/>
              </a:ext>
            </a:extLst>
          </p:cNvPr>
          <p:cNvSpPr>
            <a:spLocks noGrp="1"/>
          </p:cNvSpPr>
          <p:nvPr>
            <p:ph type="dt" sz="half" idx="10"/>
          </p:nvPr>
        </p:nvSpPr>
        <p:spPr/>
        <p:txBody>
          <a:bodyPr/>
          <a:lstStyle/>
          <a:p>
            <a:fld id="{87DE6118-2437-4B30-8E3C-4D2BE6020583}" type="datetimeFigureOut">
              <a:rPr lang="en-US" smtClean="0"/>
              <a:t>3/23/2022</a:t>
            </a:fld>
            <a:endParaRPr lang="en-US" dirty="0"/>
          </a:p>
        </p:txBody>
      </p:sp>
      <p:sp>
        <p:nvSpPr>
          <p:cNvPr id="8" name="Footer Placeholder 7">
            <a:extLst>
              <a:ext uri="{FF2B5EF4-FFF2-40B4-BE49-F238E27FC236}">
                <a16:creationId xmlns:a16="http://schemas.microsoft.com/office/drawing/2014/main" id="{68FD2BC2-D12B-4358-A2BC-70D49432107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E3011D-F53A-4DE1-9918-24CBAF845FBF}"/>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844193486"/>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9FF7-B2AE-4BEF-925B-FD21D83BF1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16B90BB-B4C8-4E87-AE5F-89D0D3131720}"/>
              </a:ext>
            </a:extLst>
          </p:cNvPr>
          <p:cNvSpPr>
            <a:spLocks noGrp="1"/>
          </p:cNvSpPr>
          <p:nvPr>
            <p:ph type="dt" sz="half" idx="10"/>
          </p:nvPr>
        </p:nvSpPr>
        <p:spPr/>
        <p:txBody>
          <a:bodyPr/>
          <a:lstStyle/>
          <a:p>
            <a:fld id="{87DE6118-2437-4B30-8E3C-4D2BE6020583}" type="datetimeFigureOut">
              <a:rPr lang="en-US" smtClean="0"/>
              <a:t>3/23/2022</a:t>
            </a:fld>
            <a:endParaRPr lang="en-US" dirty="0"/>
          </a:p>
        </p:txBody>
      </p:sp>
      <p:sp>
        <p:nvSpPr>
          <p:cNvPr id="4" name="Footer Placeholder 3">
            <a:extLst>
              <a:ext uri="{FF2B5EF4-FFF2-40B4-BE49-F238E27FC236}">
                <a16:creationId xmlns:a16="http://schemas.microsoft.com/office/drawing/2014/main" id="{807EBB11-700B-4D04-9598-B8582FFB079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9D12B6-5631-4499-904A-FF26B3C4FE2D}"/>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275338627"/>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DB8C7-F618-42A6-A966-0AB3C18F9A5F}"/>
              </a:ext>
            </a:extLst>
          </p:cNvPr>
          <p:cNvSpPr>
            <a:spLocks noGrp="1"/>
          </p:cNvSpPr>
          <p:nvPr>
            <p:ph type="dt" sz="half" idx="10"/>
          </p:nvPr>
        </p:nvSpPr>
        <p:spPr/>
        <p:txBody>
          <a:bodyPr/>
          <a:lstStyle/>
          <a:p>
            <a:fld id="{87DE6118-2437-4B30-8E3C-4D2BE6020583}" type="datetimeFigureOut">
              <a:rPr lang="en-US" smtClean="0"/>
              <a:t>3/23/2022</a:t>
            </a:fld>
            <a:endParaRPr lang="en-US" dirty="0"/>
          </a:p>
        </p:txBody>
      </p:sp>
      <p:sp>
        <p:nvSpPr>
          <p:cNvPr id="3" name="Footer Placeholder 2">
            <a:extLst>
              <a:ext uri="{FF2B5EF4-FFF2-40B4-BE49-F238E27FC236}">
                <a16:creationId xmlns:a16="http://schemas.microsoft.com/office/drawing/2014/main" id="{FBEB4172-8404-4B37-A491-3E2C2F7D8C9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4005092-8F5B-4525-9CB0-099AC5B83176}"/>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29177138"/>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9D32-82D1-40EC-A169-B88AC9461E2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E20A18-14EB-403A-AB08-6D0F2167A3B6}"/>
              </a:ext>
            </a:extLst>
          </p:cNvPr>
          <p:cNvSpPr>
            <a:spLocks noGrp="1"/>
          </p:cNvSpPr>
          <p:nvPr>
            <p:ph idx="1"/>
          </p:nvPr>
        </p:nvSpPr>
        <p:spPr>
          <a:xfrm>
            <a:off x="3887391"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D449B9-6B74-4909-B6C2-7F3898E6E275}"/>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5938D01-85DB-49ED-9D7D-41C2A0273730}"/>
              </a:ext>
            </a:extLst>
          </p:cNvPr>
          <p:cNvSpPr>
            <a:spLocks noGrp="1"/>
          </p:cNvSpPr>
          <p:nvPr>
            <p:ph type="dt" sz="half" idx="10"/>
          </p:nvPr>
        </p:nvSpPr>
        <p:spPr/>
        <p:txBody>
          <a:bodyPr/>
          <a:lstStyle/>
          <a:p>
            <a:fld id="{87DE6118-2437-4B30-8E3C-4D2BE6020583}" type="datetimeFigureOut">
              <a:rPr lang="en-US" smtClean="0"/>
              <a:pPr/>
              <a:t>3/23/2022</a:t>
            </a:fld>
            <a:endParaRPr lang="en-US" dirty="0"/>
          </a:p>
        </p:txBody>
      </p:sp>
      <p:sp>
        <p:nvSpPr>
          <p:cNvPr id="6" name="Footer Placeholder 5">
            <a:extLst>
              <a:ext uri="{FF2B5EF4-FFF2-40B4-BE49-F238E27FC236}">
                <a16:creationId xmlns:a16="http://schemas.microsoft.com/office/drawing/2014/main" id="{8823F749-9C6B-485A-93D3-4052CF623A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76F4C0-DDE4-4D74-A212-2FE816E7112C}"/>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920904671"/>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D869-EBAC-423C-9FFE-28731C771D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390278-4F0F-4888-9516-445AFCF44291}"/>
              </a:ext>
            </a:extLst>
          </p:cNvPr>
          <p:cNvSpPr>
            <a:spLocks noGrp="1"/>
          </p:cNvSpPr>
          <p:nvPr>
            <p:ph type="pic" idx="1"/>
          </p:nvPr>
        </p:nvSpPr>
        <p:spPr>
          <a:xfrm>
            <a:off x="3887391"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02F6282-B76F-491D-815F-53DE061CECA8}"/>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5CA36EE-1950-41A1-9B03-EF4B295E0DA9}"/>
              </a:ext>
            </a:extLst>
          </p:cNvPr>
          <p:cNvSpPr>
            <a:spLocks noGrp="1"/>
          </p:cNvSpPr>
          <p:nvPr>
            <p:ph type="dt" sz="half" idx="10"/>
          </p:nvPr>
        </p:nvSpPr>
        <p:spPr/>
        <p:txBody>
          <a:bodyPr/>
          <a:lstStyle/>
          <a:p>
            <a:fld id="{87DE6118-2437-4B30-8E3C-4D2BE6020583}" type="datetimeFigureOut">
              <a:rPr lang="en-US" smtClean="0"/>
              <a:pPr/>
              <a:t>3/23/2022</a:t>
            </a:fld>
            <a:endParaRPr lang="en-US" dirty="0"/>
          </a:p>
        </p:txBody>
      </p:sp>
      <p:sp>
        <p:nvSpPr>
          <p:cNvPr id="6" name="Footer Placeholder 5">
            <a:extLst>
              <a:ext uri="{FF2B5EF4-FFF2-40B4-BE49-F238E27FC236}">
                <a16:creationId xmlns:a16="http://schemas.microsoft.com/office/drawing/2014/main" id="{BCD1957F-2312-4EA3-8DCE-F02FA63C67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98B1DE-D793-42C3-86CC-7A56EC6C3934}"/>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122556029"/>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588F3-0A0A-42F4-A5E9-D884D68DC9F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600EC4-7DE5-4191-82F1-DED8BF7F82C0}"/>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EC45D2-C02D-43E0-8A18-110C9D157306}"/>
              </a:ext>
            </a:extLst>
          </p:cNvPr>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AAE3848-4D76-4208-9D6D-2EFBEC2E7789}" type="datetimeFigureOut">
              <a:rPr lang="en-GB" smtClean="0">
                <a:solidFill>
                  <a:srgbClr val="FFFFFF">
                    <a:tint val="75000"/>
                  </a:srgbClr>
                </a:solidFill>
              </a:rPr>
              <a:pPr defTabSz="685800"/>
              <a:t>23/03/2022</a:t>
            </a:fld>
            <a:endParaRPr lang="en-GB">
              <a:solidFill>
                <a:srgbClr val="FFFFFF">
                  <a:tint val="75000"/>
                </a:srgbClr>
              </a:solidFill>
            </a:endParaRPr>
          </a:p>
        </p:txBody>
      </p:sp>
      <p:sp>
        <p:nvSpPr>
          <p:cNvPr id="5" name="Footer Placeholder 4">
            <a:extLst>
              <a:ext uri="{FF2B5EF4-FFF2-40B4-BE49-F238E27FC236}">
                <a16:creationId xmlns:a16="http://schemas.microsoft.com/office/drawing/2014/main" id="{F00A6A6D-D4CB-4EBB-AB1F-8006AC60696B}"/>
              </a:ext>
            </a:extLst>
          </p:cNvPr>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srgbClr val="FFFFFF">
                  <a:tint val="75000"/>
                </a:srgbClr>
              </a:solidFill>
            </a:endParaRPr>
          </a:p>
        </p:txBody>
      </p:sp>
      <p:sp>
        <p:nvSpPr>
          <p:cNvPr id="6" name="Slide Number Placeholder 5">
            <a:extLst>
              <a:ext uri="{FF2B5EF4-FFF2-40B4-BE49-F238E27FC236}">
                <a16:creationId xmlns:a16="http://schemas.microsoft.com/office/drawing/2014/main" id="{A494BA39-693A-4BAD-8317-F64BE6A49E1B}"/>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27E1F95C-BCF3-4463-8D06-C2DFC703E5E5}" type="slidenum">
              <a:rPr lang="en-GB" smtClean="0">
                <a:solidFill>
                  <a:srgbClr val="FFFFFF">
                    <a:tint val="75000"/>
                  </a:srgbClr>
                </a:solidFill>
              </a:rPr>
              <a:pPr defTabSz="685800"/>
              <a:t>‹#›</a:t>
            </a:fld>
            <a:endParaRPr lang="en-GB">
              <a:solidFill>
                <a:srgbClr val="FFFFFF">
                  <a:tint val="75000"/>
                </a:srgbClr>
              </a:solidFill>
            </a:endParaRPr>
          </a:p>
        </p:txBody>
      </p:sp>
    </p:spTree>
    <p:extLst>
      <p:ext uri="{BB962C8B-B14F-4D97-AF65-F5344CB8AC3E}">
        <p14:creationId xmlns:p14="http://schemas.microsoft.com/office/powerpoint/2010/main" val="28911076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12" userDrawn="1">
          <p15:clr>
            <a:srgbClr val="F26B43"/>
          </p15:clr>
        </p15:guide>
        <p15:guide id="2" pos="936" userDrawn="1">
          <p15:clr>
            <a:srgbClr val="F26B43"/>
          </p15:clr>
        </p15:guide>
        <p15:guide id="3" pos="864" userDrawn="1">
          <p15:clr>
            <a:srgbClr val="F26B43"/>
          </p15:clr>
        </p15:guide>
        <p15:guide id="4" orient="horz" pos="1368" userDrawn="1">
          <p15:clr>
            <a:srgbClr val="F26B43"/>
          </p15:clr>
        </p15:guide>
        <p15:guide id="5" orient="horz" pos="1440" userDrawn="1">
          <p15:clr>
            <a:srgbClr val="F26B43"/>
          </p15:clr>
        </p15:guide>
        <p15:guide id="6" orient="horz" pos="3696" userDrawn="1">
          <p15:clr>
            <a:srgbClr val="F26B43"/>
          </p15:clr>
        </p15:guide>
        <p15:guide id="7" orient="horz" pos="432" userDrawn="1">
          <p15:clr>
            <a:srgbClr val="F26B43"/>
          </p15:clr>
        </p15:guide>
        <p15:guide id="8" orient="horz" pos="1512" userDrawn="1">
          <p15:clr>
            <a:srgbClr val="F26B43"/>
          </p15:clr>
        </p15:guide>
        <p15:guide id="9" pos="5184" userDrawn="1">
          <p15:clr>
            <a:srgbClr val="F26B43"/>
          </p15:clr>
        </p15:guide>
        <p15:guide id="10" pos="702" userDrawn="1">
          <p15:clr>
            <a:srgbClr val="F26B43"/>
          </p15:clr>
        </p15:guide>
        <p15:guide id="11" pos="6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no-outsiders.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gmk1FR1cUzA"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520" t="19461" r="14512" b="24052"/>
          <a:stretch/>
        </p:blipFill>
        <p:spPr>
          <a:xfrm>
            <a:off x="1827164" y="853440"/>
            <a:ext cx="5893091" cy="182874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39" y="6101121"/>
            <a:ext cx="9448799" cy="86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1"/>
          </p:nvPr>
        </p:nvSpPr>
        <p:spPr>
          <a:xfrm>
            <a:off x="658909" y="2785691"/>
            <a:ext cx="8229600" cy="2197515"/>
          </a:xfrm>
        </p:spPr>
        <p:txBody>
          <a:bodyPr>
            <a:normAutofit fontScale="85000" lnSpcReduction="10000"/>
          </a:bodyPr>
          <a:lstStyle/>
          <a:p>
            <a:pPr marL="0" indent="0" algn="ctr">
              <a:buNone/>
            </a:pPr>
            <a:r>
              <a:rPr lang="en-GB" sz="4000" b="1" i="1" dirty="0">
                <a:solidFill>
                  <a:schemeClr val="bg1"/>
                </a:solidFill>
              </a:rPr>
              <a:t>Using the No Outsiders approach to teach the Equality Act (2010) in Primary Schools</a:t>
            </a:r>
          </a:p>
          <a:p>
            <a:pPr marL="0" indent="0" algn="ctr">
              <a:buNone/>
            </a:pPr>
            <a:endParaRPr lang="en-GB" dirty="0"/>
          </a:p>
          <a:p>
            <a:pPr marL="0" indent="0" algn="ctr">
              <a:buNone/>
            </a:pPr>
            <a:r>
              <a:rPr lang="en-GB" sz="3300" b="1" i="1" dirty="0">
                <a:solidFill>
                  <a:schemeClr val="bg2"/>
                </a:solidFill>
              </a:rPr>
              <a:t>Sue Bosley, Leicestershire Anti Bullying Team </a:t>
            </a:r>
          </a:p>
          <a:p>
            <a:pPr marL="0" indent="0" algn="ctr">
              <a:buNone/>
            </a:pPr>
            <a:r>
              <a:rPr lang="en-GB" sz="3300" b="1" i="1" dirty="0">
                <a:solidFill>
                  <a:schemeClr val="bg2"/>
                </a:solidFill>
              </a:rPr>
              <a:t>Caroline Harbison, Leicestershire Anti Bullying Team</a:t>
            </a:r>
          </a:p>
        </p:txBody>
      </p:sp>
      <p:pic>
        <p:nvPicPr>
          <p:cNvPr id="3" name="Picture 2">
            <a:extLst>
              <a:ext uri="{FF2B5EF4-FFF2-40B4-BE49-F238E27FC236}">
                <a16:creationId xmlns:a16="http://schemas.microsoft.com/office/drawing/2014/main" id="{EBE985FC-F751-4A5D-9CDE-79D85C1F35E6}"/>
              </a:ext>
            </a:extLst>
          </p:cNvPr>
          <p:cNvPicPr>
            <a:picLocks noChangeAspect="1"/>
          </p:cNvPicPr>
          <p:nvPr/>
        </p:nvPicPr>
        <p:blipFill>
          <a:blip r:embed="rId5"/>
          <a:stretch>
            <a:fillRect/>
          </a:stretch>
        </p:blipFill>
        <p:spPr>
          <a:xfrm>
            <a:off x="-167639" y="-87779"/>
            <a:ext cx="9448798" cy="837708"/>
          </a:xfrm>
          <a:prstGeom prst="rect">
            <a:avLst/>
          </a:prstGeom>
        </p:spPr>
      </p:pic>
      <p:sp>
        <p:nvSpPr>
          <p:cNvPr id="2" name="TextBox 1">
            <a:extLst>
              <a:ext uri="{FF2B5EF4-FFF2-40B4-BE49-F238E27FC236}">
                <a16:creationId xmlns:a16="http://schemas.microsoft.com/office/drawing/2014/main" id="{10AB921D-FC8E-47FF-A092-E3E581E7A907}"/>
              </a:ext>
            </a:extLst>
          </p:cNvPr>
          <p:cNvSpPr txBox="1"/>
          <p:nvPr/>
        </p:nvSpPr>
        <p:spPr>
          <a:xfrm>
            <a:off x="658909" y="5342108"/>
            <a:ext cx="7476568" cy="707886"/>
          </a:xfrm>
          <a:prstGeom prst="rect">
            <a:avLst/>
          </a:prstGeom>
          <a:noFill/>
        </p:spPr>
        <p:txBody>
          <a:bodyPr wrap="square" rtlCol="0">
            <a:spAutoFit/>
          </a:bodyPr>
          <a:lstStyle/>
          <a:p>
            <a:pPr algn="ctr"/>
            <a:r>
              <a:rPr lang="en-GB" sz="2000">
                <a:solidFill>
                  <a:schemeClr val="bg1"/>
                </a:solidFill>
              </a:rPr>
              <a:t> March 2022</a:t>
            </a:r>
          </a:p>
          <a:p>
            <a:pPr algn="ctr"/>
            <a:endParaRPr lang="en-GB" sz="2000" dirty="0">
              <a:solidFill>
                <a:schemeClr val="bg1"/>
              </a:solidFill>
            </a:endParaRPr>
          </a:p>
        </p:txBody>
      </p:sp>
    </p:spTree>
    <p:extLst>
      <p:ext uri="{BB962C8B-B14F-4D97-AF65-F5344CB8AC3E}">
        <p14:creationId xmlns:p14="http://schemas.microsoft.com/office/powerpoint/2010/main" val="1216600455"/>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1"/>
            <a:ext cx="7200900" cy="1485900"/>
          </a:xfrm>
        </p:spPr>
        <p:txBody>
          <a:bodyPr>
            <a:normAutofit/>
          </a:bodyPr>
          <a:lstStyle/>
          <a:p>
            <a:r>
              <a:rPr lang="en-GB"/>
              <a:t>Activity</a:t>
            </a:r>
            <a:endParaRPr lang="en-GB" dirty="0"/>
          </a:p>
        </p:txBody>
      </p:sp>
      <p:graphicFrame>
        <p:nvGraphicFramePr>
          <p:cNvPr id="5" name="Content Placeholder 2">
            <a:extLst>
              <a:ext uri="{FF2B5EF4-FFF2-40B4-BE49-F238E27FC236}">
                <a16:creationId xmlns:a16="http://schemas.microsoft.com/office/drawing/2014/main" id="{27A259DC-ABB9-47A3-AD0E-50426AA2B302}"/>
              </a:ext>
            </a:extLst>
          </p:cNvPr>
          <p:cNvGraphicFramePr>
            <a:graphicFrameLocks noGrp="1"/>
          </p:cNvGraphicFramePr>
          <p:nvPr>
            <p:ph idx="1"/>
            <p:extLst>
              <p:ext uri="{D42A27DB-BD31-4B8C-83A1-F6EECF244321}">
                <p14:modId xmlns:p14="http://schemas.microsoft.com/office/powerpoint/2010/main" val="922840840"/>
              </p:ext>
            </p:extLst>
          </p:nvPr>
        </p:nvGraphicFramePr>
        <p:xfrm>
          <a:off x="1028701" y="1638300"/>
          <a:ext cx="7669823" cy="5219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4552486"/>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are our children/families?</a:t>
            </a:r>
          </a:p>
        </p:txBody>
      </p:sp>
    </p:spTree>
    <p:extLst>
      <p:ext uri="{BB962C8B-B14F-4D97-AF65-F5344CB8AC3E}">
        <p14:creationId xmlns:p14="http://schemas.microsoft.com/office/powerpoint/2010/main" val="2917033434"/>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7110536" y="539388"/>
            <a:ext cx="1709936" cy="369332"/>
          </a:xfrm>
          <a:prstGeom prst="rect">
            <a:avLst/>
          </a:prstGeom>
        </p:spPr>
        <p:txBody>
          <a:bodyPr wrap="square">
            <a:spAutoFit/>
          </a:bodyPr>
          <a:lstStyle/>
          <a:p>
            <a:r>
              <a:rPr lang="en-GB" dirty="0"/>
              <a:t>White: British</a:t>
            </a:r>
          </a:p>
        </p:txBody>
      </p:sp>
      <p:sp>
        <p:nvSpPr>
          <p:cNvPr id="5" name="TextBox 4"/>
          <p:cNvSpPr txBox="1"/>
          <p:nvPr/>
        </p:nvSpPr>
        <p:spPr>
          <a:xfrm rot="21259176">
            <a:off x="273048" y="120336"/>
            <a:ext cx="1548172" cy="369332"/>
          </a:xfrm>
          <a:prstGeom prst="rect">
            <a:avLst/>
          </a:prstGeom>
          <a:noFill/>
        </p:spPr>
        <p:txBody>
          <a:bodyPr wrap="square" rtlCol="0">
            <a:spAutoFit/>
          </a:bodyPr>
          <a:lstStyle/>
          <a:p>
            <a:r>
              <a:rPr lang="en-GB" dirty="0">
                <a:solidFill>
                  <a:schemeClr val="accent1"/>
                </a:solidFill>
              </a:rPr>
              <a:t>White: Irish</a:t>
            </a:r>
          </a:p>
        </p:txBody>
      </p:sp>
      <p:sp>
        <p:nvSpPr>
          <p:cNvPr id="6" name="TextBox 5"/>
          <p:cNvSpPr txBox="1"/>
          <p:nvPr/>
        </p:nvSpPr>
        <p:spPr>
          <a:xfrm>
            <a:off x="1727687" y="2051556"/>
            <a:ext cx="3698679" cy="369332"/>
          </a:xfrm>
          <a:prstGeom prst="rect">
            <a:avLst/>
          </a:prstGeom>
          <a:noFill/>
        </p:spPr>
        <p:txBody>
          <a:bodyPr wrap="square" rtlCol="0">
            <a:spAutoFit/>
          </a:bodyPr>
          <a:lstStyle/>
          <a:p>
            <a:r>
              <a:rPr lang="en-GB" dirty="0">
                <a:solidFill>
                  <a:schemeClr val="accent1"/>
                </a:solidFill>
              </a:rPr>
              <a:t>White: Gypsy or Irish Traveller</a:t>
            </a:r>
          </a:p>
        </p:txBody>
      </p:sp>
      <p:sp>
        <p:nvSpPr>
          <p:cNvPr id="7" name="TextBox 6"/>
          <p:cNvSpPr txBox="1"/>
          <p:nvPr/>
        </p:nvSpPr>
        <p:spPr>
          <a:xfrm>
            <a:off x="3851920" y="3717032"/>
            <a:ext cx="1728192" cy="369332"/>
          </a:xfrm>
          <a:prstGeom prst="rect">
            <a:avLst/>
          </a:prstGeom>
          <a:noFill/>
        </p:spPr>
        <p:txBody>
          <a:bodyPr wrap="square" rtlCol="0">
            <a:spAutoFit/>
          </a:bodyPr>
          <a:lstStyle/>
          <a:p>
            <a:r>
              <a:rPr lang="en-GB" dirty="0">
                <a:solidFill>
                  <a:schemeClr val="accent1"/>
                </a:solidFill>
              </a:rPr>
              <a:t>White: Other</a:t>
            </a:r>
          </a:p>
        </p:txBody>
      </p:sp>
      <p:sp>
        <p:nvSpPr>
          <p:cNvPr id="8" name="TextBox 7"/>
          <p:cNvSpPr txBox="1"/>
          <p:nvPr/>
        </p:nvSpPr>
        <p:spPr>
          <a:xfrm rot="2124633">
            <a:off x="539552" y="4070992"/>
            <a:ext cx="2592288" cy="369332"/>
          </a:xfrm>
          <a:prstGeom prst="rect">
            <a:avLst/>
          </a:prstGeom>
          <a:noFill/>
        </p:spPr>
        <p:txBody>
          <a:bodyPr wrap="square" rtlCol="0">
            <a:spAutoFit/>
          </a:bodyPr>
          <a:lstStyle/>
          <a:p>
            <a:r>
              <a:rPr lang="en-GB" dirty="0">
                <a:solidFill>
                  <a:schemeClr val="accent2">
                    <a:lumMod val="75000"/>
                  </a:schemeClr>
                </a:solidFill>
              </a:rPr>
              <a:t>Mixed: White and Asian</a:t>
            </a:r>
          </a:p>
        </p:txBody>
      </p:sp>
      <p:sp>
        <p:nvSpPr>
          <p:cNvPr id="9" name="TextBox 8"/>
          <p:cNvSpPr txBox="1"/>
          <p:nvPr/>
        </p:nvSpPr>
        <p:spPr>
          <a:xfrm rot="1313795">
            <a:off x="4939214" y="2811703"/>
            <a:ext cx="4104456" cy="369332"/>
          </a:xfrm>
          <a:prstGeom prst="rect">
            <a:avLst/>
          </a:prstGeom>
          <a:noFill/>
        </p:spPr>
        <p:txBody>
          <a:bodyPr wrap="square" rtlCol="0">
            <a:spAutoFit/>
          </a:bodyPr>
          <a:lstStyle/>
          <a:p>
            <a:r>
              <a:rPr lang="en-GB" dirty="0">
                <a:solidFill>
                  <a:schemeClr val="accent3">
                    <a:lumMod val="50000"/>
                  </a:schemeClr>
                </a:solidFill>
              </a:rPr>
              <a:t>Asian or Asian British: Pakistani</a:t>
            </a:r>
          </a:p>
        </p:txBody>
      </p:sp>
      <p:sp>
        <p:nvSpPr>
          <p:cNvPr id="10" name="TextBox 9"/>
          <p:cNvSpPr txBox="1"/>
          <p:nvPr/>
        </p:nvSpPr>
        <p:spPr>
          <a:xfrm>
            <a:off x="4583774" y="3501008"/>
            <a:ext cx="3744416" cy="369332"/>
          </a:xfrm>
          <a:prstGeom prst="rect">
            <a:avLst/>
          </a:prstGeom>
          <a:noFill/>
        </p:spPr>
        <p:txBody>
          <a:bodyPr wrap="square" rtlCol="0">
            <a:spAutoFit/>
          </a:bodyPr>
          <a:lstStyle/>
          <a:p>
            <a:r>
              <a:rPr lang="en-GB" dirty="0">
                <a:solidFill>
                  <a:schemeClr val="accent3">
                    <a:lumMod val="50000"/>
                  </a:schemeClr>
                </a:solidFill>
              </a:rPr>
              <a:t>Asian or Asian British: Bangladeshi</a:t>
            </a:r>
          </a:p>
        </p:txBody>
      </p:sp>
      <p:sp>
        <p:nvSpPr>
          <p:cNvPr id="11" name="TextBox 10"/>
          <p:cNvSpPr txBox="1"/>
          <p:nvPr/>
        </p:nvSpPr>
        <p:spPr>
          <a:xfrm>
            <a:off x="5340760" y="332656"/>
            <a:ext cx="3695736" cy="369332"/>
          </a:xfrm>
          <a:prstGeom prst="rect">
            <a:avLst/>
          </a:prstGeom>
          <a:noFill/>
        </p:spPr>
        <p:txBody>
          <a:bodyPr wrap="square" rtlCol="0">
            <a:spAutoFit/>
          </a:bodyPr>
          <a:lstStyle/>
          <a:p>
            <a:r>
              <a:rPr lang="en-GB" dirty="0">
                <a:solidFill>
                  <a:schemeClr val="accent3">
                    <a:lumMod val="50000"/>
                  </a:schemeClr>
                </a:solidFill>
              </a:rPr>
              <a:t>Asian or Asian British: Other Asian</a:t>
            </a:r>
          </a:p>
        </p:txBody>
      </p:sp>
      <p:sp>
        <p:nvSpPr>
          <p:cNvPr id="12" name="TextBox 11"/>
          <p:cNvSpPr txBox="1"/>
          <p:nvPr/>
        </p:nvSpPr>
        <p:spPr>
          <a:xfrm>
            <a:off x="1187624" y="5085184"/>
            <a:ext cx="4104456" cy="369332"/>
          </a:xfrm>
          <a:prstGeom prst="rect">
            <a:avLst/>
          </a:prstGeom>
          <a:noFill/>
        </p:spPr>
        <p:txBody>
          <a:bodyPr wrap="square" rtlCol="0">
            <a:spAutoFit/>
          </a:bodyPr>
          <a:lstStyle/>
          <a:p>
            <a:r>
              <a:rPr lang="en-GB" dirty="0">
                <a:solidFill>
                  <a:srgbClr val="FF0000"/>
                </a:solidFill>
              </a:rPr>
              <a:t>Black or Black British: Caribbean</a:t>
            </a:r>
          </a:p>
        </p:txBody>
      </p:sp>
      <p:sp>
        <p:nvSpPr>
          <p:cNvPr id="13" name="TextBox 12"/>
          <p:cNvSpPr txBox="1"/>
          <p:nvPr/>
        </p:nvSpPr>
        <p:spPr>
          <a:xfrm rot="1274010">
            <a:off x="5851467" y="5372555"/>
            <a:ext cx="3600400" cy="369332"/>
          </a:xfrm>
          <a:prstGeom prst="rect">
            <a:avLst/>
          </a:prstGeom>
          <a:noFill/>
        </p:spPr>
        <p:txBody>
          <a:bodyPr wrap="square" rtlCol="0">
            <a:spAutoFit/>
          </a:bodyPr>
          <a:lstStyle/>
          <a:p>
            <a:r>
              <a:rPr lang="en-GB" dirty="0">
                <a:solidFill>
                  <a:srgbClr val="FF0000"/>
                </a:solidFill>
              </a:rPr>
              <a:t>Black or Black British: African</a:t>
            </a:r>
          </a:p>
        </p:txBody>
      </p:sp>
      <p:sp>
        <p:nvSpPr>
          <p:cNvPr id="14" name="TextBox 13"/>
          <p:cNvSpPr txBox="1"/>
          <p:nvPr/>
        </p:nvSpPr>
        <p:spPr>
          <a:xfrm rot="1145585">
            <a:off x="539552" y="2816065"/>
            <a:ext cx="3960440" cy="646331"/>
          </a:xfrm>
          <a:prstGeom prst="rect">
            <a:avLst/>
          </a:prstGeom>
          <a:noFill/>
        </p:spPr>
        <p:txBody>
          <a:bodyPr wrap="square" rtlCol="0">
            <a:spAutoFit/>
          </a:bodyPr>
          <a:lstStyle/>
          <a:p>
            <a:r>
              <a:rPr lang="en-GB" dirty="0">
                <a:solidFill>
                  <a:srgbClr val="FF0000"/>
                </a:solidFill>
              </a:rPr>
              <a:t>Black or Black British: Other Black</a:t>
            </a:r>
          </a:p>
          <a:p>
            <a:r>
              <a:rPr lang="en-GB" dirty="0"/>
              <a:t> </a:t>
            </a:r>
          </a:p>
        </p:txBody>
      </p:sp>
      <p:sp>
        <p:nvSpPr>
          <p:cNvPr id="15" name="TextBox 14"/>
          <p:cNvSpPr txBox="1"/>
          <p:nvPr/>
        </p:nvSpPr>
        <p:spPr>
          <a:xfrm>
            <a:off x="5004048" y="1547500"/>
            <a:ext cx="4104456" cy="369332"/>
          </a:xfrm>
          <a:prstGeom prst="rect">
            <a:avLst/>
          </a:prstGeom>
          <a:noFill/>
        </p:spPr>
        <p:txBody>
          <a:bodyPr wrap="square" rtlCol="0">
            <a:spAutoFit/>
          </a:bodyPr>
          <a:lstStyle/>
          <a:p>
            <a:r>
              <a:rPr lang="en-GB" dirty="0">
                <a:solidFill>
                  <a:schemeClr val="accent2">
                    <a:lumMod val="75000"/>
                  </a:schemeClr>
                </a:solidFill>
              </a:rPr>
              <a:t>Mixed: White and Black Caribbean</a:t>
            </a:r>
          </a:p>
        </p:txBody>
      </p:sp>
      <p:sp>
        <p:nvSpPr>
          <p:cNvPr id="16" name="TextBox 15"/>
          <p:cNvSpPr txBox="1"/>
          <p:nvPr/>
        </p:nvSpPr>
        <p:spPr>
          <a:xfrm rot="20943380">
            <a:off x="2702922" y="302566"/>
            <a:ext cx="3511376" cy="369332"/>
          </a:xfrm>
          <a:prstGeom prst="rect">
            <a:avLst/>
          </a:prstGeom>
          <a:noFill/>
        </p:spPr>
        <p:txBody>
          <a:bodyPr wrap="square" rtlCol="0">
            <a:spAutoFit/>
          </a:bodyPr>
          <a:lstStyle/>
          <a:p>
            <a:r>
              <a:rPr lang="en-GB" dirty="0">
                <a:solidFill>
                  <a:schemeClr val="accent2">
                    <a:lumMod val="75000"/>
                  </a:schemeClr>
                </a:solidFill>
              </a:rPr>
              <a:t>Mixed: White and Black African</a:t>
            </a:r>
          </a:p>
        </p:txBody>
      </p:sp>
      <p:sp>
        <p:nvSpPr>
          <p:cNvPr id="17" name="TextBox 16"/>
          <p:cNvSpPr txBox="1"/>
          <p:nvPr/>
        </p:nvSpPr>
        <p:spPr>
          <a:xfrm rot="21225883">
            <a:off x="1558350" y="5697012"/>
            <a:ext cx="3168352" cy="369332"/>
          </a:xfrm>
          <a:prstGeom prst="rect">
            <a:avLst/>
          </a:prstGeom>
          <a:noFill/>
        </p:spPr>
        <p:txBody>
          <a:bodyPr wrap="square" rtlCol="0">
            <a:spAutoFit/>
          </a:bodyPr>
          <a:lstStyle/>
          <a:p>
            <a:r>
              <a:rPr lang="en-GB" dirty="0">
                <a:solidFill>
                  <a:schemeClr val="accent3">
                    <a:lumMod val="50000"/>
                  </a:schemeClr>
                </a:solidFill>
              </a:rPr>
              <a:t>Asian or Asian British: Indian</a:t>
            </a:r>
          </a:p>
        </p:txBody>
      </p:sp>
      <p:sp>
        <p:nvSpPr>
          <p:cNvPr id="18" name="TextBox 17"/>
          <p:cNvSpPr txBox="1"/>
          <p:nvPr/>
        </p:nvSpPr>
        <p:spPr>
          <a:xfrm>
            <a:off x="1115616" y="1484784"/>
            <a:ext cx="3888432" cy="369332"/>
          </a:xfrm>
          <a:prstGeom prst="rect">
            <a:avLst/>
          </a:prstGeom>
          <a:noFill/>
        </p:spPr>
        <p:txBody>
          <a:bodyPr wrap="square" rtlCol="0">
            <a:spAutoFit/>
          </a:bodyPr>
          <a:lstStyle/>
          <a:p>
            <a:r>
              <a:rPr lang="en-GB" dirty="0">
                <a:solidFill>
                  <a:schemeClr val="accent3">
                    <a:lumMod val="50000"/>
                  </a:schemeClr>
                </a:solidFill>
              </a:rPr>
              <a:t>Asian or Asian British: Chinese</a:t>
            </a:r>
          </a:p>
        </p:txBody>
      </p:sp>
      <p:sp>
        <p:nvSpPr>
          <p:cNvPr id="19" name="Rectangle 18"/>
          <p:cNvSpPr/>
          <p:nvPr/>
        </p:nvSpPr>
        <p:spPr>
          <a:xfrm>
            <a:off x="6012160" y="611396"/>
            <a:ext cx="1709936" cy="369332"/>
          </a:xfrm>
          <a:prstGeom prst="rect">
            <a:avLst/>
          </a:prstGeom>
        </p:spPr>
        <p:txBody>
          <a:bodyPr wrap="square">
            <a:spAutoFit/>
          </a:bodyPr>
          <a:lstStyle/>
          <a:p>
            <a:r>
              <a:rPr lang="en-GB" dirty="0"/>
              <a:t>Slovak</a:t>
            </a:r>
          </a:p>
        </p:txBody>
      </p:sp>
      <p:sp>
        <p:nvSpPr>
          <p:cNvPr id="20" name="TextBox 19"/>
          <p:cNvSpPr txBox="1"/>
          <p:nvPr/>
        </p:nvSpPr>
        <p:spPr>
          <a:xfrm rot="20456736">
            <a:off x="53371" y="1448922"/>
            <a:ext cx="1548172" cy="369332"/>
          </a:xfrm>
          <a:prstGeom prst="rect">
            <a:avLst/>
          </a:prstGeom>
          <a:noFill/>
        </p:spPr>
        <p:txBody>
          <a:bodyPr wrap="square" rtlCol="0">
            <a:spAutoFit/>
          </a:bodyPr>
          <a:lstStyle/>
          <a:p>
            <a:r>
              <a:rPr lang="en-GB" dirty="0"/>
              <a:t>Gujarati</a:t>
            </a:r>
          </a:p>
        </p:txBody>
      </p:sp>
      <p:sp>
        <p:nvSpPr>
          <p:cNvPr id="21" name="TextBox 20"/>
          <p:cNvSpPr txBox="1"/>
          <p:nvPr/>
        </p:nvSpPr>
        <p:spPr>
          <a:xfrm>
            <a:off x="1403652" y="2276872"/>
            <a:ext cx="807607" cy="369332"/>
          </a:xfrm>
          <a:prstGeom prst="rect">
            <a:avLst/>
          </a:prstGeom>
          <a:noFill/>
        </p:spPr>
        <p:txBody>
          <a:bodyPr wrap="square" rtlCol="0">
            <a:spAutoFit/>
          </a:bodyPr>
          <a:lstStyle/>
          <a:p>
            <a:r>
              <a:rPr lang="en-GB" dirty="0"/>
              <a:t>Urdu</a:t>
            </a:r>
          </a:p>
        </p:txBody>
      </p:sp>
      <p:sp>
        <p:nvSpPr>
          <p:cNvPr id="22" name="TextBox 21"/>
          <p:cNvSpPr txBox="1"/>
          <p:nvPr/>
        </p:nvSpPr>
        <p:spPr>
          <a:xfrm>
            <a:off x="4930412" y="4254292"/>
            <a:ext cx="1728192" cy="369332"/>
          </a:xfrm>
          <a:prstGeom prst="rect">
            <a:avLst/>
          </a:prstGeom>
          <a:noFill/>
        </p:spPr>
        <p:txBody>
          <a:bodyPr wrap="square" rtlCol="0">
            <a:spAutoFit/>
          </a:bodyPr>
          <a:lstStyle/>
          <a:p>
            <a:r>
              <a:rPr lang="en-GB" dirty="0">
                <a:solidFill>
                  <a:srgbClr val="FF3399"/>
                </a:solidFill>
              </a:rPr>
              <a:t>Turkish</a:t>
            </a:r>
          </a:p>
        </p:txBody>
      </p:sp>
      <p:sp>
        <p:nvSpPr>
          <p:cNvPr id="23" name="TextBox 22"/>
          <p:cNvSpPr txBox="1"/>
          <p:nvPr/>
        </p:nvSpPr>
        <p:spPr>
          <a:xfrm rot="421999">
            <a:off x="2790555" y="3790376"/>
            <a:ext cx="1025252" cy="369332"/>
          </a:xfrm>
          <a:prstGeom prst="rect">
            <a:avLst/>
          </a:prstGeom>
          <a:noFill/>
        </p:spPr>
        <p:txBody>
          <a:bodyPr wrap="square" rtlCol="0">
            <a:spAutoFit/>
          </a:bodyPr>
          <a:lstStyle/>
          <a:p>
            <a:r>
              <a:rPr lang="en-GB" dirty="0">
                <a:solidFill>
                  <a:srgbClr val="92D050"/>
                </a:solidFill>
              </a:rPr>
              <a:t>Polish</a:t>
            </a:r>
          </a:p>
        </p:txBody>
      </p:sp>
      <p:sp>
        <p:nvSpPr>
          <p:cNvPr id="24" name="TextBox 23"/>
          <p:cNvSpPr txBox="1"/>
          <p:nvPr/>
        </p:nvSpPr>
        <p:spPr>
          <a:xfrm>
            <a:off x="5796136" y="2843644"/>
            <a:ext cx="1692188" cy="369332"/>
          </a:xfrm>
          <a:prstGeom prst="rect">
            <a:avLst/>
          </a:prstGeom>
          <a:noFill/>
        </p:spPr>
        <p:txBody>
          <a:bodyPr wrap="square" rtlCol="0">
            <a:spAutoFit/>
          </a:bodyPr>
          <a:lstStyle/>
          <a:p>
            <a:r>
              <a:rPr lang="en-GB" dirty="0">
                <a:solidFill>
                  <a:srgbClr val="FF0000"/>
                </a:solidFill>
              </a:rPr>
              <a:t>Tamil</a:t>
            </a:r>
          </a:p>
        </p:txBody>
      </p:sp>
      <p:sp>
        <p:nvSpPr>
          <p:cNvPr id="25" name="TextBox 24"/>
          <p:cNvSpPr txBox="1"/>
          <p:nvPr/>
        </p:nvSpPr>
        <p:spPr>
          <a:xfrm>
            <a:off x="5796136" y="3779748"/>
            <a:ext cx="972108" cy="369332"/>
          </a:xfrm>
          <a:prstGeom prst="rect">
            <a:avLst/>
          </a:prstGeom>
          <a:noFill/>
        </p:spPr>
        <p:txBody>
          <a:bodyPr wrap="square" rtlCol="0">
            <a:spAutoFit/>
          </a:bodyPr>
          <a:lstStyle/>
          <a:p>
            <a:r>
              <a:rPr lang="en-GB" dirty="0"/>
              <a:t>Shona</a:t>
            </a:r>
          </a:p>
        </p:txBody>
      </p:sp>
      <p:sp>
        <p:nvSpPr>
          <p:cNvPr id="26" name="TextBox 25"/>
          <p:cNvSpPr txBox="1"/>
          <p:nvPr/>
        </p:nvSpPr>
        <p:spPr>
          <a:xfrm rot="2011938">
            <a:off x="2656124" y="4733708"/>
            <a:ext cx="1350150" cy="369332"/>
          </a:xfrm>
          <a:prstGeom prst="rect">
            <a:avLst/>
          </a:prstGeom>
          <a:noFill/>
        </p:spPr>
        <p:txBody>
          <a:bodyPr wrap="square" rtlCol="0">
            <a:spAutoFit/>
          </a:bodyPr>
          <a:lstStyle/>
          <a:p>
            <a:r>
              <a:rPr lang="en-GB" dirty="0">
                <a:solidFill>
                  <a:schemeClr val="tx2"/>
                </a:solidFill>
              </a:rPr>
              <a:t>Bengali </a:t>
            </a:r>
          </a:p>
        </p:txBody>
      </p:sp>
      <p:sp>
        <p:nvSpPr>
          <p:cNvPr id="27" name="TextBox 26"/>
          <p:cNvSpPr txBox="1"/>
          <p:nvPr/>
        </p:nvSpPr>
        <p:spPr>
          <a:xfrm rot="19891589">
            <a:off x="411004" y="5363924"/>
            <a:ext cx="1116124" cy="369332"/>
          </a:xfrm>
          <a:prstGeom prst="rect">
            <a:avLst/>
          </a:prstGeom>
          <a:noFill/>
        </p:spPr>
        <p:txBody>
          <a:bodyPr wrap="square" rtlCol="0">
            <a:spAutoFit/>
          </a:bodyPr>
          <a:lstStyle/>
          <a:p>
            <a:r>
              <a:rPr lang="en-GB" dirty="0"/>
              <a:t>Arabic</a:t>
            </a:r>
          </a:p>
        </p:txBody>
      </p:sp>
      <p:sp>
        <p:nvSpPr>
          <p:cNvPr id="28" name="TextBox 27"/>
          <p:cNvSpPr txBox="1"/>
          <p:nvPr/>
        </p:nvSpPr>
        <p:spPr>
          <a:xfrm rot="565515">
            <a:off x="5816005" y="5528582"/>
            <a:ext cx="1537211" cy="369332"/>
          </a:xfrm>
          <a:prstGeom prst="rect">
            <a:avLst/>
          </a:prstGeom>
          <a:noFill/>
        </p:spPr>
        <p:txBody>
          <a:bodyPr wrap="square" rtlCol="0">
            <a:spAutoFit/>
          </a:bodyPr>
          <a:lstStyle/>
          <a:p>
            <a:r>
              <a:rPr lang="en-GB" dirty="0">
                <a:solidFill>
                  <a:schemeClr val="accent1">
                    <a:lumMod val="50000"/>
                  </a:schemeClr>
                </a:solidFill>
              </a:rPr>
              <a:t>Kurdish</a:t>
            </a:r>
          </a:p>
        </p:txBody>
      </p:sp>
      <p:sp>
        <p:nvSpPr>
          <p:cNvPr id="29" name="TextBox 28"/>
          <p:cNvSpPr txBox="1"/>
          <p:nvPr/>
        </p:nvSpPr>
        <p:spPr>
          <a:xfrm>
            <a:off x="107504" y="2566649"/>
            <a:ext cx="1008112" cy="646331"/>
          </a:xfrm>
          <a:prstGeom prst="rect">
            <a:avLst/>
          </a:prstGeom>
          <a:noFill/>
        </p:spPr>
        <p:txBody>
          <a:bodyPr wrap="square" rtlCol="0">
            <a:spAutoFit/>
          </a:bodyPr>
          <a:lstStyle/>
          <a:p>
            <a:r>
              <a:rPr lang="en-GB" dirty="0">
                <a:solidFill>
                  <a:srgbClr val="00B0F0"/>
                </a:solidFill>
              </a:rPr>
              <a:t>French</a:t>
            </a:r>
          </a:p>
          <a:p>
            <a:r>
              <a:rPr lang="en-GB" dirty="0"/>
              <a:t> </a:t>
            </a:r>
          </a:p>
        </p:txBody>
      </p:sp>
      <p:sp>
        <p:nvSpPr>
          <p:cNvPr id="30" name="TextBox 29"/>
          <p:cNvSpPr txBox="1"/>
          <p:nvPr/>
        </p:nvSpPr>
        <p:spPr>
          <a:xfrm rot="20410228">
            <a:off x="5002018" y="2757759"/>
            <a:ext cx="1013815" cy="369332"/>
          </a:xfrm>
          <a:prstGeom prst="rect">
            <a:avLst/>
          </a:prstGeom>
          <a:noFill/>
        </p:spPr>
        <p:txBody>
          <a:bodyPr wrap="square" rtlCol="0">
            <a:spAutoFit/>
          </a:bodyPr>
          <a:lstStyle/>
          <a:p>
            <a:r>
              <a:rPr lang="en-GB" dirty="0">
                <a:solidFill>
                  <a:srgbClr val="0099FF"/>
                </a:solidFill>
              </a:rPr>
              <a:t>Somali</a:t>
            </a:r>
          </a:p>
        </p:txBody>
      </p:sp>
      <p:sp>
        <p:nvSpPr>
          <p:cNvPr id="31" name="TextBox 30"/>
          <p:cNvSpPr txBox="1"/>
          <p:nvPr/>
        </p:nvSpPr>
        <p:spPr>
          <a:xfrm>
            <a:off x="4289210" y="1340771"/>
            <a:ext cx="1074878" cy="646331"/>
          </a:xfrm>
          <a:prstGeom prst="rect">
            <a:avLst/>
          </a:prstGeom>
          <a:noFill/>
        </p:spPr>
        <p:txBody>
          <a:bodyPr wrap="square" rtlCol="0">
            <a:spAutoFit/>
          </a:bodyPr>
          <a:lstStyle/>
          <a:p>
            <a:r>
              <a:rPr lang="en-GB" dirty="0">
                <a:solidFill>
                  <a:schemeClr val="accent3">
                    <a:lumMod val="50000"/>
                  </a:schemeClr>
                </a:solidFill>
              </a:rPr>
              <a:t>English</a:t>
            </a:r>
          </a:p>
          <a:p>
            <a:endParaRPr lang="en-GB" dirty="0"/>
          </a:p>
        </p:txBody>
      </p:sp>
      <p:sp>
        <p:nvSpPr>
          <p:cNvPr id="32" name="TextBox 31"/>
          <p:cNvSpPr txBox="1"/>
          <p:nvPr/>
        </p:nvSpPr>
        <p:spPr>
          <a:xfrm>
            <a:off x="2644453" y="6084004"/>
            <a:ext cx="1423495" cy="369332"/>
          </a:xfrm>
          <a:prstGeom prst="rect">
            <a:avLst/>
          </a:prstGeom>
          <a:noFill/>
        </p:spPr>
        <p:txBody>
          <a:bodyPr wrap="square" rtlCol="0">
            <a:spAutoFit/>
          </a:bodyPr>
          <a:lstStyle/>
          <a:p>
            <a:r>
              <a:rPr lang="en-GB" dirty="0">
                <a:solidFill>
                  <a:schemeClr val="accent3"/>
                </a:solidFill>
              </a:rPr>
              <a:t>Portuguese</a:t>
            </a:r>
          </a:p>
        </p:txBody>
      </p:sp>
      <p:sp>
        <p:nvSpPr>
          <p:cNvPr id="33" name="TextBox 32"/>
          <p:cNvSpPr txBox="1"/>
          <p:nvPr/>
        </p:nvSpPr>
        <p:spPr>
          <a:xfrm rot="20602549">
            <a:off x="1225847" y="5389241"/>
            <a:ext cx="2219977" cy="646331"/>
          </a:xfrm>
          <a:prstGeom prst="rect">
            <a:avLst/>
          </a:prstGeom>
          <a:noFill/>
        </p:spPr>
        <p:txBody>
          <a:bodyPr wrap="square" rtlCol="0">
            <a:spAutoFit/>
          </a:bodyPr>
          <a:lstStyle/>
          <a:p>
            <a:r>
              <a:rPr lang="en-GB" dirty="0">
                <a:solidFill>
                  <a:schemeClr val="accent4">
                    <a:lumMod val="50000"/>
                  </a:schemeClr>
                </a:solidFill>
              </a:rPr>
              <a:t>Tagalog/Filipino</a:t>
            </a:r>
          </a:p>
          <a:p>
            <a:endParaRPr lang="en-GB" dirty="0"/>
          </a:p>
        </p:txBody>
      </p:sp>
      <p:sp>
        <p:nvSpPr>
          <p:cNvPr id="34" name="TextBox 33"/>
          <p:cNvSpPr txBox="1"/>
          <p:nvPr/>
        </p:nvSpPr>
        <p:spPr>
          <a:xfrm rot="1401881">
            <a:off x="7001063" y="1976659"/>
            <a:ext cx="1220139" cy="369332"/>
          </a:xfrm>
          <a:prstGeom prst="rect">
            <a:avLst/>
          </a:prstGeom>
          <a:noFill/>
        </p:spPr>
        <p:txBody>
          <a:bodyPr wrap="square" rtlCol="0">
            <a:spAutoFit/>
          </a:bodyPr>
          <a:lstStyle/>
          <a:p>
            <a:r>
              <a:rPr lang="en-GB" dirty="0">
                <a:solidFill>
                  <a:schemeClr val="bg2">
                    <a:lumMod val="50000"/>
                  </a:schemeClr>
                </a:solidFill>
              </a:rPr>
              <a:t>Persian</a:t>
            </a:r>
          </a:p>
        </p:txBody>
      </p:sp>
      <p:sp>
        <p:nvSpPr>
          <p:cNvPr id="35" name="TextBox 34"/>
          <p:cNvSpPr txBox="1"/>
          <p:nvPr/>
        </p:nvSpPr>
        <p:spPr>
          <a:xfrm>
            <a:off x="6457640" y="4597896"/>
            <a:ext cx="778656" cy="369332"/>
          </a:xfrm>
          <a:prstGeom prst="rect">
            <a:avLst/>
          </a:prstGeom>
          <a:noFill/>
        </p:spPr>
        <p:txBody>
          <a:bodyPr wrap="square" rtlCol="0">
            <a:spAutoFit/>
          </a:bodyPr>
          <a:lstStyle/>
          <a:p>
            <a:r>
              <a:rPr lang="en-GB" dirty="0">
                <a:solidFill>
                  <a:srgbClr val="7030A0"/>
                </a:solidFill>
              </a:rPr>
              <a:t>Hindi</a:t>
            </a:r>
          </a:p>
        </p:txBody>
      </p:sp>
      <p:sp>
        <p:nvSpPr>
          <p:cNvPr id="36" name="TextBox 35"/>
          <p:cNvSpPr txBox="1"/>
          <p:nvPr/>
        </p:nvSpPr>
        <p:spPr>
          <a:xfrm rot="21110683">
            <a:off x="257344" y="3907687"/>
            <a:ext cx="996462" cy="369332"/>
          </a:xfrm>
          <a:prstGeom prst="rect">
            <a:avLst/>
          </a:prstGeom>
          <a:noFill/>
        </p:spPr>
        <p:txBody>
          <a:bodyPr wrap="square" rtlCol="0">
            <a:spAutoFit/>
          </a:bodyPr>
          <a:lstStyle/>
          <a:p>
            <a:r>
              <a:rPr lang="en-GB" dirty="0">
                <a:solidFill>
                  <a:srgbClr val="6600CC"/>
                </a:solidFill>
              </a:rPr>
              <a:t>Greek</a:t>
            </a:r>
          </a:p>
        </p:txBody>
      </p:sp>
      <p:sp>
        <p:nvSpPr>
          <p:cNvPr id="37" name="TextBox 36"/>
          <p:cNvSpPr txBox="1"/>
          <p:nvPr/>
        </p:nvSpPr>
        <p:spPr>
          <a:xfrm rot="20752614">
            <a:off x="7020272" y="4597896"/>
            <a:ext cx="1872208" cy="369332"/>
          </a:xfrm>
          <a:prstGeom prst="rect">
            <a:avLst/>
          </a:prstGeom>
          <a:noFill/>
        </p:spPr>
        <p:txBody>
          <a:bodyPr wrap="square" rtlCol="0">
            <a:spAutoFit/>
          </a:bodyPr>
          <a:lstStyle/>
          <a:p>
            <a:r>
              <a:rPr lang="en-GB" dirty="0">
                <a:solidFill>
                  <a:schemeClr val="accent1"/>
                </a:solidFill>
              </a:rPr>
              <a:t>Swahili/Kiswahili</a:t>
            </a:r>
          </a:p>
        </p:txBody>
      </p:sp>
      <p:sp>
        <p:nvSpPr>
          <p:cNvPr id="38" name="TextBox 37"/>
          <p:cNvSpPr txBox="1"/>
          <p:nvPr/>
        </p:nvSpPr>
        <p:spPr>
          <a:xfrm rot="20258001">
            <a:off x="4530574" y="5595638"/>
            <a:ext cx="1242013" cy="369332"/>
          </a:xfrm>
          <a:prstGeom prst="rect">
            <a:avLst/>
          </a:prstGeom>
          <a:noFill/>
        </p:spPr>
        <p:txBody>
          <a:bodyPr wrap="square" rtlCol="0">
            <a:spAutoFit/>
          </a:bodyPr>
          <a:lstStyle/>
          <a:p>
            <a:r>
              <a:rPr lang="en-GB" dirty="0">
                <a:solidFill>
                  <a:schemeClr val="accent3">
                    <a:lumMod val="60000"/>
                    <a:lumOff val="40000"/>
                  </a:schemeClr>
                </a:solidFill>
              </a:rPr>
              <a:t>Punjabi</a:t>
            </a:r>
          </a:p>
        </p:txBody>
      </p:sp>
      <p:sp>
        <p:nvSpPr>
          <p:cNvPr id="39" name="TextBox 38"/>
          <p:cNvSpPr txBox="1"/>
          <p:nvPr/>
        </p:nvSpPr>
        <p:spPr>
          <a:xfrm>
            <a:off x="2163050" y="4027133"/>
            <a:ext cx="1184814" cy="461665"/>
          </a:xfrm>
          <a:prstGeom prst="rect">
            <a:avLst/>
          </a:prstGeom>
          <a:noFill/>
        </p:spPr>
        <p:txBody>
          <a:bodyPr wrap="square" rtlCol="0">
            <a:spAutoFit/>
          </a:bodyPr>
          <a:lstStyle/>
          <a:p>
            <a:r>
              <a:rPr lang="en-GB" sz="2400" dirty="0">
                <a:solidFill>
                  <a:srgbClr val="FF3399"/>
                </a:solidFill>
              </a:rPr>
              <a:t>Muslim</a:t>
            </a:r>
          </a:p>
        </p:txBody>
      </p:sp>
      <p:sp>
        <p:nvSpPr>
          <p:cNvPr id="40" name="TextBox 39"/>
          <p:cNvSpPr txBox="1"/>
          <p:nvPr/>
        </p:nvSpPr>
        <p:spPr>
          <a:xfrm>
            <a:off x="6545211" y="4244800"/>
            <a:ext cx="907113" cy="461665"/>
          </a:xfrm>
          <a:prstGeom prst="rect">
            <a:avLst/>
          </a:prstGeom>
          <a:noFill/>
        </p:spPr>
        <p:txBody>
          <a:bodyPr wrap="square" rtlCol="0">
            <a:spAutoFit/>
          </a:bodyPr>
          <a:lstStyle/>
          <a:p>
            <a:r>
              <a:rPr lang="en-GB" sz="2400" dirty="0">
                <a:solidFill>
                  <a:schemeClr val="accent1"/>
                </a:solidFill>
              </a:rPr>
              <a:t>Sikh</a:t>
            </a:r>
          </a:p>
        </p:txBody>
      </p:sp>
      <p:sp>
        <p:nvSpPr>
          <p:cNvPr id="41" name="TextBox 40"/>
          <p:cNvSpPr txBox="1"/>
          <p:nvPr/>
        </p:nvSpPr>
        <p:spPr>
          <a:xfrm>
            <a:off x="5850653" y="3123294"/>
            <a:ext cx="1052500" cy="461665"/>
          </a:xfrm>
          <a:prstGeom prst="rect">
            <a:avLst/>
          </a:prstGeom>
          <a:noFill/>
        </p:spPr>
        <p:txBody>
          <a:bodyPr wrap="square" rtlCol="0">
            <a:spAutoFit/>
          </a:bodyPr>
          <a:lstStyle/>
          <a:p>
            <a:r>
              <a:rPr lang="en-GB" sz="2400" dirty="0">
                <a:solidFill>
                  <a:srgbClr val="FF0000"/>
                </a:solidFill>
              </a:rPr>
              <a:t>Hindu</a:t>
            </a:r>
          </a:p>
        </p:txBody>
      </p:sp>
      <p:sp>
        <p:nvSpPr>
          <p:cNvPr id="42" name="TextBox 41"/>
          <p:cNvSpPr txBox="1"/>
          <p:nvPr/>
        </p:nvSpPr>
        <p:spPr>
          <a:xfrm>
            <a:off x="3635896" y="5301212"/>
            <a:ext cx="1525246" cy="461665"/>
          </a:xfrm>
          <a:prstGeom prst="rect">
            <a:avLst/>
          </a:prstGeom>
          <a:noFill/>
        </p:spPr>
        <p:txBody>
          <a:bodyPr wrap="square" rtlCol="0">
            <a:spAutoFit/>
          </a:bodyPr>
          <a:lstStyle/>
          <a:p>
            <a:r>
              <a:rPr lang="en-GB" sz="2400" dirty="0">
                <a:solidFill>
                  <a:srgbClr val="0099FF"/>
                </a:solidFill>
              </a:rPr>
              <a:t>Buddhist</a:t>
            </a:r>
          </a:p>
        </p:txBody>
      </p:sp>
      <p:sp>
        <p:nvSpPr>
          <p:cNvPr id="43" name="TextBox 42"/>
          <p:cNvSpPr txBox="1"/>
          <p:nvPr/>
        </p:nvSpPr>
        <p:spPr>
          <a:xfrm>
            <a:off x="4229455" y="3140972"/>
            <a:ext cx="1710701" cy="461665"/>
          </a:xfrm>
          <a:prstGeom prst="rect">
            <a:avLst/>
          </a:prstGeom>
          <a:noFill/>
        </p:spPr>
        <p:txBody>
          <a:bodyPr wrap="square" rtlCol="0">
            <a:spAutoFit/>
          </a:bodyPr>
          <a:lstStyle/>
          <a:p>
            <a:r>
              <a:rPr lang="en-GB" sz="2400" dirty="0">
                <a:solidFill>
                  <a:srgbClr val="6600CC"/>
                </a:solidFill>
              </a:rPr>
              <a:t>No</a:t>
            </a:r>
            <a:r>
              <a:rPr lang="en-GB" dirty="0">
                <a:solidFill>
                  <a:srgbClr val="6600CC"/>
                </a:solidFill>
              </a:rPr>
              <a:t> </a:t>
            </a:r>
            <a:r>
              <a:rPr lang="en-GB" sz="2400" dirty="0">
                <a:solidFill>
                  <a:srgbClr val="6600CC"/>
                </a:solidFill>
              </a:rPr>
              <a:t>religion</a:t>
            </a:r>
          </a:p>
        </p:txBody>
      </p:sp>
      <p:sp>
        <p:nvSpPr>
          <p:cNvPr id="44" name="TextBox 43"/>
          <p:cNvSpPr txBox="1"/>
          <p:nvPr/>
        </p:nvSpPr>
        <p:spPr>
          <a:xfrm>
            <a:off x="5161142" y="1772820"/>
            <a:ext cx="1507474" cy="461665"/>
          </a:xfrm>
          <a:prstGeom prst="rect">
            <a:avLst/>
          </a:prstGeom>
          <a:noFill/>
        </p:spPr>
        <p:txBody>
          <a:bodyPr wrap="square" rtlCol="0">
            <a:spAutoFit/>
          </a:bodyPr>
          <a:lstStyle/>
          <a:p>
            <a:r>
              <a:rPr lang="en-GB" sz="2400" dirty="0">
                <a:solidFill>
                  <a:srgbClr val="00B050"/>
                </a:solidFill>
              </a:rPr>
              <a:t>Christian</a:t>
            </a:r>
          </a:p>
        </p:txBody>
      </p:sp>
      <p:sp>
        <p:nvSpPr>
          <p:cNvPr id="45" name="TextBox 44"/>
          <p:cNvSpPr txBox="1"/>
          <p:nvPr/>
        </p:nvSpPr>
        <p:spPr>
          <a:xfrm>
            <a:off x="1475660" y="746124"/>
            <a:ext cx="1168793" cy="461665"/>
          </a:xfrm>
          <a:prstGeom prst="rect">
            <a:avLst/>
          </a:prstGeom>
          <a:noFill/>
        </p:spPr>
        <p:txBody>
          <a:bodyPr wrap="square" rtlCol="0">
            <a:spAutoFit/>
          </a:bodyPr>
          <a:lstStyle/>
          <a:p>
            <a:r>
              <a:rPr lang="en-GB" sz="2400" dirty="0">
                <a:solidFill>
                  <a:schemeClr val="accent3"/>
                </a:solidFill>
              </a:rPr>
              <a:t>Jewish</a:t>
            </a:r>
          </a:p>
        </p:txBody>
      </p:sp>
      <p:sp>
        <p:nvSpPr>
          <p:cNvPr id="46" name="Rectangle 45"/>
          <p:cNvSpPr/>
          <p:nvPr/>
        </p:nvSpPr>
        <p:spPr>
          <a:xfrm rot="1994769">
            <a:off x="5205017" y="1036992"/>
            <a:ext cx="1709936" cy="369332"/>
          </a:xfrm>
          <a:prstGeom prst="rect">
            <a:avLst/>
          </a:prstGeom>
        </p:spPr>
        <p:txBody>
          <a:bodyPr wrap="square">
            <a:spAutoFit/>
          </a:bodyPr>
          <a:lstStyle/>
          <a:p>
            <a:r>
              <a:rPr lang="en-GB" dirty="0">
                <a:solidFill>
                  <a:srgbClr val="C00000"/>
                </a:solidFill>
              </a:rPr>
              <a:t>Cisgender</a:t>
            </a:r>
          </a:p>
        </p:txBody>
      </p:sp>
      <p:sp>
        <p:nvSpPr>
          <p:cNvPr id="47" name="TextBox 46"/>
          <p:cNvSpPr txBox="1"/>
          <p:nvPr/>
        </p:nvSpPr>
        <p:spPr>
          <a:xfrm>
            <a:off x="2555776" y="1205136"/>
            <a:ext cx="885416" cy="369332"/>
          </a:xfrm>
          <a:prstGeom prst="rect">
            <a:avLst/>
          </a:prstGeom>
          <a:noFill/>
        </p:spPr>
        <p:txBody>
          <a:bodyPr wrap="square" rtlCol="0">
            <a:spAutoFit/>
          </a:bodyPr>
          <a:lstStyle/>
          <a:p>
            <a:r>
              <a:rPr lang="en-GB" dirty="0">
                <a:solidFill>
                  <a:srgbClr val="00B050"/>
                </a:solidFill>
              </a:rPr>
              <a:t>Gay</a:t>
            </a:r>
          </a:p>
        </p:txBody>
      </p:sp>
      <p:sp>
        <p:nvSpPr>
          <p:cNvPr id="48" name="TextBox 47"/>
          <p:cNvSpPr txBox="1"/>
          <p:nvPr/>
        </p:nvSpPr>
        <p:spPr>
          <a:xfrm rot="20575761">
            <a:off x="2650451" y="2417126"/>
            <a:ext cx="1489548" cy="369332"/>
          </a:xfrm>
          <a:prstGeom prst="rect">
            <a:avLst/>
          </a:prstGeom>
          <a:noFill/>
        </p:spPr>
        <p:txBody>
          <a:bodyPr wrap="square" rtlCol="0">
            <a:spAutoFit/>
          </a:bodyPr>
          <a:lstStyle/>
          <a:p>
            <a:r>
              <a:rPr lang="en-GB" dirty="0">
                <a:solidFill>
                  <a:srgbClr val="C00000"/>
                </a:solidFill>
              </a:rPr>
              <a:t>Trans Man</a:t>
            </a:r>
          </a:p>
        </p:txBody>
      </p:sp>
      <p:sp>
        <p:nvSpPr>
          <p:cNvPr id="49" name="TextBox 48"/>
          <p:cNvSpPr txBox="1"/>
          <p:nvPr/>
        </p:nvSpPr>
        <p:spPr>
          <a:xfrm>
            <a:off x="3491880" y="4077072"/>
            <a:ext cx="1728192" cy="369332"/>
          </a:xfrm>
          <a:prstGeom prst="rect">
            <a:avLst/>
          </a:prstGeom>
          <a:noFill/>
        </p:spPr>
        <p:txBody>
          <a:bodyPr wrap="square" rtlCol="0">
            <a:spAutoFit/>
          </a:bodyPr>
          <a:lstStyle/>
          <a:p>
            <a:r>
              <a:rPr lang="en-GB" dirty="0">
                <a:solidFill>
                  <a:srgbClr val="002060"/>
                </a:solidFill>
              </a:rPr>
              <a:t>Non binary</a:t>
            </a:r>
          </a:p>
        </p:txBody>
      </p:sp>
      <p:sp>
        <p:nvSpPr>
          <p:cNvPr id="50" name="TextBox 49"/>
          <p:cNvSpPr txBox="1"/>
          <p:nvPr/>
        </p:nvSpPr>
        <p:spPr>
          <a:xfrm>
            <a:off x="251520" y="4293096"/>
            <a:ext cx="2592288" cy="369332"/>
          </a:xfrm>
          <a:prstGeom prst="rect">
            <a:avLst/>
          </a:prstGeom>
          <a:noFill/>
        </p:spPr>
        <p:txBody>
          <a:bodyPr wrap="square" rtlCol="0">
            <a:spAutoFit/>
          </a:bodyPr>
          <a:lstStyle/>
          <a:p>
            <a:r>
              <a:rPr lang="en-GB" dirty="0">
                <a:solidFill>
                  <a:srgbClr val="00B050"/>
                </a:solidFill>
              </a:rPr>
              <a:t>Gender fluid</a:t>
            </a:r>
          </a:p>
        </p:txBody>
      </p:sp>
      <p:sp>
        <p:nvSpPr>
          <p:cNvPr id="51" name="TextBox 50"/>
          <p:cNvSpPr txBox="1"/>
          <p:nvPr/>
        </p:nvSpPr>
        <p:spPr>
          <a:xfrm>
            <a:off x="7416316" y="3779748"/>
            <a:ext cx="1692188" cy="369332"/>
          </a:xfrm>
          <a:prstGeom prst="rect">
            <a:avLst/>
          </a:prstGeom>
          <a:noFill/>
        </p:spPr>
        <p:txBody>
          <a:bodyPr wrap="square" rtlCol="0">
            <a:spAutoFit/>
          </a:bodyPr>
          <a:lstStyle/>
          <a:p>
            <a:r>
              <a:rPr lang="en-GB" dirty="0">
                <a:solidFill>
                  <a:srgbClr val="006600"/>
                </a:solidFill>
              </a:rPr>
              <a:t>Intersex</a:t>
            </a:r>
          </a:p>
        </p:txBody>
      </p:sp>
      <p:sp>
        <p:nvSpPr>
          <p:cNvPr id="52" name="TextBox 51"/>
          <p:cNvSpPr txBox="1"/>
          <p:nvPr/>
        </p:nvSpPr>
        <p:spPr>
          <a:xfrm>
            <a:off x="4923656" y="4005064"/>
            <a:ext cx="1808584" cy="369332"/>
          </a:xfrm>
          <a:prstGeom prst="rect">
            <a:avLst/>
          </a:prstGeom>
          <a:noFill/>
        </p:spPr>
        <p:txBody>
          <a:bodyPr wrap="square" rtlCol="0">
            <a:spAutoFit/>
          </a:bodyPr>
          <a:lstStyle/>
          <a:p>
            <a:r>
              <a:rPr lang="en-GB" dirty="0">
                <a:solidFill>
                  <a:srgbClr val="FF3399"/>
                </a:solidFill>
              </a:rPr>
              <a:t>Gender-Variant</a:t>
            </a:r>
          </a:p>
        </p:txBody>
      </p:sp>
      <p:sp>
        <p:nvSpPr>
          <p:cNvPr id="53" name="TextBox 52"/>
          <p:cNvSpPr txBox="1"/>
          <p:nvPr/>
        </p:nvSpPr>
        <p:spPr>
          <a:xfrm rot="2335261">
            <a:off x="7751852" y="2317067"/>
            <a:ext cx="1750337" cy="369332"/>
          </a:xfrm>
          <a:prstGeom prst="rect">
            <a:avLst/>
          </a:prstGeom>
          <a:noFill/>
        </p:spPr>
        <p:txBody>
          <a:bodyPr wrap="square" rtlCol="0">
            <a:spAutoFit/>
          </a:bodyPr>
          <a:lstStyle/>
          <a:p>
            <a:r>
              <a:rPr lang="en-GB" dirty="0"/>
              <a:t>Trans Woman</a:t>
            </a:r>
          </a:p>
        </p:txBody>
      </p:sp>
      <p:sp>
        <p:nvSpPr>
          <p:cNvPr id="54" name="TextBox 53"/>
          <p:cNvSpPr txBox="1"/>
          <p:nvPr/>
        </p:nvSpPr>
        <p:spPr>
          <a:xfrm rot="21407389">
            <a:off x="188405" y="6032608"/>
            <a:ext cx="1845952" cy="369332"/>
          </a:xfrm>
          <a:prstGeom prst="rect">
            <a:avLst/>
          </a:prstGeom>
          <a:noFill/>
        </p:spPr>
        <p:txBody>
          <a:bodyPr wrap="square" rtlCol="0">
            <a:spAutoFit/>
          </a:bodyPr>
          <a:lstStyle/>
          <a:p>
            <a:r>
              <a:rPr lang="en-GB" dirty="0">
                <a:solidFill>
                  <a:srgbClr val="0070C0"/>
                </a:solidFill>
              </a:rPr>
              <a:t>Questioning</a:t>
            </a:r>
          </a:p>
        </p:txBody>
      </p:sp>
      <p:sp>
        <p:nvSpPr>
          <p:cNvPr id="55" name="TextBox 54"/>
          <p:cNvSpPr txBox="1"/>
          <p:nvPr/>
        </p:nvSpPr>
        <p:spPr>
          <a:xfrm rot="970975">
            <a:off x="6987575" y="5820916"/>
            <a:ext cx="1391704" cy="369332"/>
          </a:xfrm>
          <a:prstGeom prst="rect">
            <a:avLst/>
          </a:prstGeom>
          <a:noFill/>
        </p:spPr>
        <p:txBody>
          <a:bodyPr wrap="square" rtlCol="0">
            <a:spAutoFit/>
          </a:bodyPr>
          <a:lstStyle/>
          <a:p>
            <a:r>
              <a:rPr lang="en-GB" dirty="0">
                <a:solidFill>
                  <a:srgbClr val="FF3399"/>
                </a:solidFill>
              </a:rPr>
              <a:t>Bisexual</a:t>
            </a:r>
          </a:p>
        </p:txBody>
      </p:sp>
      <p:sp>
        <p:nvSpPr>
          <p:cNvPr id="56" name="TextBox 55"/>
          <p:cNvSpPr txBox="1"/>
          <p:nvPr/>
        </p:nvSpPr>
        <p:spPr>
          <a:xfrm rot="20492579">
            <a:off x="1614424" y="3470383"/>
            <a:ext cx="1674186" cy="646331"/>
          </a:xfrm>
          <a:prstGeom prst="rect">
            <a:avLst/>
          </a:prstGeom>
          <a:noFill/>
        </p:spPr>
        <p:txBody>
          <a:bodyPr wrap="square" rtlCol="0">
            <a:spAutoFit/>
          </a:bodyPr>
          <a:lstStyle/>
          <a:p>
            <a:r>
              <a:rPr lang="en-GB" dirty="0">
                <a:solidFill>
                  <a:srgbClr val="FF0000"/>
                </a:solidFill>
              </a:rPr>
              <a:t>Crossdresser</a:t>
            </a:r>
          </a:p>
          <a:p>
            <a:r>
              <a:rPr lang="en-GB" dirty="0"/>
              <a:t> </a:t>
            </a:r>
          </a:p>
        </p:txBody>
      </p:sp>
      <p:sp>
        <p:nvSpPr>
          <p:cNvPr id="57" name="TextBox 56"/>
          <p:cNvSpPr txBox="1"/>
          <p:nvPr/>
        </p:nvSpPr>
        <p:spPr>
          <a:xfrm rot="679401">
            <a:off x="4103204" y="2368294"/>
            <a:ext cx="1701316" cy="369332"/>
          </a:xfrm>
          <a:prstGeom prst="rect">
            <a:avLst/>
          </a:prstGeom>
          <a:noFill/>
        </p:spPr>
        <p:txBody>
          <a:bodyPr wrap="square" rtlCol="0">
            <a:spAutoFit/>
          </a:bodyPr>
          <a:lstStyle/>
          <a:p>
            <a:r>
              <a:rPr lang="en-GB" dirty="0">
                <a:solidFill>
                  <a:schemeClr val="accent1">
                    <a:lumMod val="50000"/>
                  </a:schemeClr>
                </a:solidFill>
              </a:rPr>
              <a:t>Transexual</a:t>
            </a:r>
          </a:p>
        </p:txBody>
      </p:sp>
      <p:sp>
        <p:nvSpPr>
          <p:cNvPr id="58" name="TextBox 57"/>
          <p:cNvSpPr txBox="1"/>
          <p:nvPr/>
        </p:nvSpPr>
        <p:spPr>
          <a:xfrm>
            <a:off x="3220868" y="1115452"/>
            <a:ext cx="1008587" cy="369332"/>
          </a:xfrm>
          <a:prstGeom prst="rect">
            <a:avLst/>
          </a:prstGeom>
          <a:noFill/>
        </p:spPr>
        <p:txBody>
          <a:bodyPr wrap="square" rtlCol="0">
            <a:spAutoFit/>
          </a:bodyPr>
          <a:lstStyle/>
          <a:p>
            <a:r>
              <a:rPr lang="en-GB" dirty="0">
                <a:solidFill>
                  <a:srgbClr val="663300"/>
                </a:solidFill>
              </a:rPr>
              <a:t>Lesbian</a:t>
            </a:r>
          </a:p>
        </p:txBody>
      </p:sp>
      <p:sp>
        <p:nvSpPr>
          <p:cNvPr id="59" name="TextBox 58"/>
          <p:cNvSpPr txBox="1"/>
          <p:nvPr/>
        </p:nvSpPr>
        <p:spPr>
          <a:xfrm rot="20968683">
            <a:off x="4187924" y="6051372"/>
            <a:ext cx="1152128" cy="369332"/>
          </a:xfrm>
          <a:prstGeom prst="rect">
            <a:avLst/>
          </a:prstGeom>
          <a:noFill/>
        </p:spPr>
        <p:txBody>
          <a:bodyPr wrap="square" rtlCol="0">
            <a:spAutoFit/>
          </a:bodyPr>
          <a:lstStyle/>
          <a:p>
            <a:r>
              <a:rPr lang="en-GB" dirty="0">
                <a:solidFill>
                  <a:schemeClr val="accent5">
                    <a:lumMod val="50000"/>
                  </a:schemeClr>
                </a:solidFill>
              </a:rPr>
              <a:t>Straight</a:t>
            </a:r>
          </a:p>
        </p:txBody>
      </p:sp>
      <p:sp>
        <p:nvSpPr>
          <p:cNvPr id="60" name="TextBox 59"/>
          <p:cNvSpPr txBox="1"/>
          <p:nvPr/>
        </p:nvSpPr>
        <p:spPr>
          <a:xfrm>
            <a:off x="3689391" y="766445"/>
            <a:ext cx="1080120" cy="369332"/>
          </a:xfrm>
          <a:prstGeom prst="rect">
            <a:avLst/>
          </a:prstGeom>
          <a:noFill/>
        </p:spPr>
        <p:txBody>
          <a:bodyPr wrap="square" rtlCol="0">
            <a:spAutoFit/>
          </a:bodyPr>
          <a:lstStyle/>
          <a:p>
            <a:r>
              <a:rPr lang="en-GB" dirty="0"/>
              <a:t>Asexual</a:t>
            </a:r>
          </a:p>
        </p:txBody>
      </p:sp>
      <p:sp>
        <p:nvSpPr>
          <p:cNvPr id="61" name="TextBox 60"/>
          <p:cNvSpPr txBox="1"/>
          <p:nvPr/>
        </p:nvSpPr>
        <p:spPr>
          <a:xfrm>
            <a:off x="7740352" y="2771636"/>
            <a:ext cx="1062372" cy="369332"/>
          </a:xfrm>
          <a:prstGeom prst="rect">
            <a:avLst/>
          </a:prstGeom>
          <a:noFill/>
        </p:spPr>
        <p:txBody>
          <a:bodyPr wrap="square" rtlCol="0">
            <a:spAutoFit/>
          </a:bodyPr>
          <a:lstStyle/>
          <a:p>
            <a:r>
              <a:rPr lang="en-GB" dirty="0">
                <a:solidFill>
                  <a:schemeClr val="accent6">
                    <a:lumMod val="50000"/>
                  </a:schemeClr>
                </a:solidFill>
              </a:rPr>
              <a:t>Man</a:t>
            </a:r>
          </a:p>
        </p:txBody>
      </p:sp>
      <p:sp>
        <p:nvSpPr>
          <p:cNvPr id="62" name="TextBox 61"/>
          <p:cNvSpPr txBox="1"/>
          <p:nvPr/>
        </p:nvSpPr>
        <p:spPr>
          <a:xfrm>
            <a:off x="5292080" y="5075892"/>
            <a:ext cx="990110" cy="369332"/>
          </a:xfrm>
          <a:prstGeom prst="rect">
            <a:avLst/>
          </a:prstGeom>
          <a:noFill/>
        </p:spPr>
        <p:txBody>
          <a:bodyPr wrap="square" rtlCol="0">
            <a:spAutoFit/>
          </a:bodyPr>
          <a:lstStyle/>
          <a:p>
            <a:r>
              <a:rPr lang="en-GB" dirty="0">
                <a:solidFill>
                  <a:schemeClr val="accent1">
                    <a:lumMod val="50000"/>
                  </a:schemeClr>
                </a:solidFill>
              </a:rPr>
              <a:t>Woman</a:t>
            </a:r>
          </a:p>
        </p:txBody>
      </p:sp>
      <p:sp>
        <p:nvSpPr>
          <p:cNvPr id="63" name="Rectangle 62"/>
          <p:cNvSpPr/>
          <p:nvPr/>
        </p:nvSpPr>
        <p:spPr>
          <a:xfrm>
            <a:off x="6516215" y="44624"/>
            <a:ext cx="2604856" cy="369332"/>
          </a:xfrm>
          <a:prstGeom prst="rect">
            <a:avLst/>
          </a:prstGeom>
        </p:spPr>
        <p:txBody>
          <a:bodyPr wrap="square">
            <a:spAutoFit/>
          </a:bodyPr>
          <a:lstStyle/>
          <a:p>
            <a:r>
              <a:rPr lang="en-GB" dirty="0">
                <a:solidFill>
                  <a:srgbClr val="CC00CC"/>
                </a:solidFill>
              </a:rPr>
              <a:t>Hearing Impairment</a:t>
            </a:r>
          </a:p>
        </p:txBody>
      </p:sp>
      <p:sp>
        <p:nvSpPr>
          <p:cNvPr id="64" name="TextBox 63"/>
          <p:cNvSpPr txBox="1"/>
          <p:nvPr/>
        </p:nvSpPr>
        <p:spPr>
          <a:xfrm>
            <a:off x="323532" y="1115452"/>
            <a:ext cx="2637293" cy="369332"/>
          </a:xfrm>
          <a:prstGeom prst="rect">
            <a:avLst/>
          </a:prstGeom>
          <a:noFill/>
        </p:spPr>
        <p:txBody>
          <a:bodyPr wrap="square" rtlCol="0">
            <a:spAutoFit/>
          </a:bodyPr>
          <a:lstStyle/>
          <a:p>
            <a:r>
              <a:rPr lang="en-GB" dirty="0">
                <a:solidFill>
                  <a:srgbClr val="FF3399"/>
                </a:solidFill>
              </a:rPr>
              <a:t>Downs</a:t>
            </a:r>
            <a:r>
              <a:rPr lang="en-GB" dirty="0"/>
              <a:t> </a:t>
            </a:r>
            <a:r>
              <a:rPr lang="en-GB" dirty="0">
                <a:solidFill>
                  <a:srgbClr val="FF3399"/>
                </a:solidFill>
              </a:rPr>
              <a:t>Syndrome</a:t>
            </a:r>
          </a:p>
        </p:txBody>
      </p:sp>
      <p:sp>
        <p:nvSpPr>
          <p:cNvPr id="65" name="TextBox 64"/>
          <p:cNvSpPr txBox="1"/>
          <p:nvPr/>
        </p:nvSpPr>
        <p:spPr>
          <a:xfrm>
            <a:off x="539552" y="1916832"/>
            <a:ext cx="2898322" cy="369332"/>
          </a:xfrm>
          <a:prstGeom prst="rect">
            <a:avLst/>
          </a:prstGeom>
          <a:noFill/>
        </p:spPr>
        <p:txBody>
          <a:bodyPr wrap="square" rtlCol="0">
            <a:spAutoFit/>
          </a:bodyPr>
          <a:lstStyle/>
          <a:p>
            <a:r>
              <a:rPr lang="en-GB" dirty="0">
                <a:solidFill>
                  <a:schemeClr val="accent1">
                    <a:lumMod val="75000"/>
                  </a:schemeClr>
                </a:solidFill>
              </a:rPr>
              <a:t>Dyspraxia</a:t>
            </a:r>
          </a:p>
        </p:txBody>
      </p:sp>
      <p:sp>
        <p:nvSpPr>
          <p:cNvPr id="66" name="TextBox 65"/>
          <p:cNvSpPr txBox="1"/>
          <p:nvPr/>
        </p:nvSpPr>
        <p:spPr>
          <a:xfrm>
            <a:off x="2987824" y="4510865"/>
            <a:ext cx="3744416" cy="646331"/>
          </a:xfrm>
          <a:prstGeom prst="rect">
            <a:avLst/>
          </a:prstGeom>
          <a:noFill/>
        </p:spPr>
        <p:txBody>
          <a:bodyPr wrap="square" rtlCol="0">
            <a:spAutoFit/>
          </a:bodyPr>
          <a:lstStyle/>
          <a:p>
            <a:pPr algn="ctr"/>
            <a:r>
              <a:rPr lang="en-GB" dirty="0">
                <a:solidFill>
                  <a:srgbClr val="0070C0"/>
                </a:solidFill>
              </a:rPr>
              <a:t>Behaviour, emotion and social difficulties</a:t>
            </a:r>
          </a:p>
        </p:txBody>
      </p:sp>
      <p:sp>
        <p:nvSpPr>
          <p:cNvPr id="67" name="TextBox 66"/>
          <p:cNvSpPr txBox="1"/>
          <p:nvPr/>
        </p:nvSpPr>
        <p:spPr>
          <a:xfrm>
            <a:off x="107504" y="4859868"/>
            <a:ext cx="2592288" cy="369332"/>
          </a:xfrm>
          <a:prstGeom prst="rect">
            <a:avLst/>
          </a:prstGeom>
          <a:noFill/>
        </p:spPr>
        <p:txBody>
          <a:bodyPr wrap="square" rtlCol="0">
            <a:spAutoFit/>
          </a:bodyPr>
          <a:lstStyle/>
          <a:p>
            <a:r>
              <a:rPr lang="en-GB" dirty="0"/>
              <a:t>Physical Difficulties</a:t>
            </a:r>
          </a:p>
        </p:txBody>
      </p:sp>
      <p:sp>
        <p:nvSpPr>
          <p:cNvPr id="68" name="TextBox 67"/>
          <p:cNvSpPr txBox="1"/>
          <p:nvPr/>
        </p:nvSpPr>
        <p:spPr>
          <a:xfrm rot="21287885">
            <a:off x="1532150" y="180419"/>
            <a:ext cx="3170017" cy="369332"/>
          </a:xfrm>
          <a:prstGeom prst="rect">
            <a:avLst/>
          </a:prstGeom>
          <a:noFill/>
        </p:spPr>
        <p:txBody>
          <a:bodyPr wrap="square" rtlCol="0">
            <a:spAutoFit/>
          </a:bodyPr>
          <a:lstStyle/>
          <a:p>
            <a:r>
              <a:rPr lang="en-GB" dirty="0">
                <a:solidFill>
                  <a:srgbClr val="6600CC"/>
                </a:solidFill>
              </a:rPr>
              <a:t>Semantic Pragmatic Disorder</a:t>
            </a:r>
          </a:p>
        </p:txBody>
      </p:sp>
      <p:sp>
        <p:nvSpPr>
          <p:cNvPr id="69" name="TextBox 68"/>
          <p:cNvSpPr txBox="1"/>
          <p:nvPr/>
        </p:nvSpPr>
        <p:spPr>
          <a:xfrm>
            <a:off x="6992156" y="4027131"/>
            <a:ext cx="2260364" cy="369332"/>
          </a:xfrm>
          <a:prstGeom prst="rect">
            <a:avLst/>
          </a:prstGeom>
          <a:noFill/>
        </p:spPr>
        <p:txBody>
          <a:bodyPr wrap="square" rtlCol="0">
            <a:spAutoFit/>
          </a:bodyPr>
          <a:lstStyle/>
          <a:p>
            <a:r>
              <a:rPr lang="en-GB" dirty="0">
                <a:solidFill>
                  <a:schemeClr val="bg2">
                    <a:lumMod val="10000"/>
                  </a:schemeClr>
                </a:solidFill>
              </a:rPr>
              <a:t>Language Delay</a:t>
            </a:r>
          </a:p>
        </p:txBody>
      </p:sp>
      <p:sp>
        <p:nvSpPr>
          <p:cNvPr id="70" name="TextBox 69"/>
          <p:cNvSpPr txBox="1"/>
          <p:nvPr/>
        </p:nvSpPr>
        <p:spPr>
          <a:xfrm>
            <a:off x="899596" y="4611251"/>
            <a:ext cx="936105" cy="369332"/>
          </a:xfrm>
          <a:prstGeom prst="rect">
            <a:avLst/>
          </a:prstGeom>
          <a:noFill/>
        </p:spPr>
        <p:txBody>
          <a:bodyPr wrap="square" rtlCol="0">
            <a:spAutoFit/>
          </a:bodyPr>
          <a:lstStyle/>
          <a:p>
            <a:r>
              <a:rPr lang="en-GB" dirty="0">
                <a:solidFill>
                  <a:srgbClr val="006600"/>
                </a:solidFill>
              </a:rPr>
              <a:t>ADHD</a:t>
            </a:r>
          </a:p>
        </p:txBody>
      </p:sp>
      <p:sp>
        <p:nvSpPr>
          <p:cNvPr id="71" name="TextBox 70"/>
          <p:cNvSpPr txBox="1"/>
          <p:nvPr/>
        </p:nvSpPr>
        <p:spPr>
          <a:xfrm>
            <a:off x="611560" y="6444044"/>
            <a:ext cx="4104456" cy="369332"/>
          </a:xfrm>
          <a:prstGeom prst="rect">
            <a:avLst/>
          </a:prstGeom>
          <a:noFill/>
        </p:spPr>
        <p:txBody>
          <a:bodyPr wrap="square" rtlCol="0">
            <a:spAutoFit/>
          </a:bodyPr>
          <a:lstStyle/>
          <a:p>
            <a:r>
              <a:rPr lang="en-GB" dirty="0" err="1">
                <a:solidFill>
                  <a:srgbClr val="FF3399"/>
                </a:solidFill>
              </a:rPr>
              <a:t>Aspergers</a:t>
            </a:r>
            <a:r>
              <a:rPr lang="en-GB" dirty="0"/>
              <a:t> </a:t>
            </a:r>
          </a:p>
        </p:txBody>
      </p:sp>
      <p:sp>
        <p:nvSpPr>
          <p:cNvPr id="72" name="TextBox 71"/>
          <p:cNvSpPr txBox="1"/>
          <p:nvPr/>
        </p:nvSpPr>
        <p:spPr>
          <a:xfrm>
            <a:off x="5426363" y="6404927"/>
            <a:ext cx="950540" cy="369332"/>
          </a:xfrm>
          <a:prstGeom prst="rect">
            <a:avLst/>
          </a:prstGeom>
          <a:noFill/>
        </p:spPr>
        <p:txBody>
          <a:bodyPr wrap="square" rtlCol="0">
            <a:spAutoFit/>
          </a:bodyPr>
          <a:lstStyle/>
          <a:p>
            <a:r>
              <a:rPr lang="en-GB" dirty="0">
                <a:solidFill>
                  <a:srgbClr val="00B050"/>
                </a:solidFill>
              </a:rPr>
              <a:t>Mutism</a:t>
            </a:r>
          </a:p>
        </p:txBody>
      </p:sp>
      <p:sp>
        <p:nvSpPr>
          <p:cNvPr id="73" name="TextBox 72"/>
          <p:cNvSpPr txBox="1"/>
          <p:nvPr/>
        </p:nvSpPr>
        <p:spPr>
          <a:xfrm>
            <a:off x="107504" y="3068963"/>
            <a:ext cx="2124236" cy="646331"/>
          </a:xfrm>
          <a:prstGeom prst="rect">
            <a:avLst/>
          </a:prstGeom>
          <a:noFill/>
        </p:spPr>
        <p:txBody>
          <a:bodyPr wrap="square" rtlCol="0">
            <a:spAutoFit/>
          </a:bodyPr>
          <a:lstStyle/>
          <a:p>
            <a:r>
              <a:rPr lang="en-GB" dirty="0">
                <a:solidFill>
                  <a:schemeClr val="accent3"/>
                </a:solidFill>
              </a:rPr>
              <a:t>Sensory</a:t>
            </a:r>
            <a:r>
              <a:rPr lang="en-GB" dirty="0"/>
              <a:t> </a:t>
            </a:r>
            <a:r>
              <a:rPr lang="en-GB" dirty="0">
                <a:solidFill>
                  <a:schemeClr val="accent3"/>
                </a:solidFill>
              </a:rPr>
              <a:t>difficulties</a:t>
            </a:r>
          </a:p>
          <a:p>
            <a:r>
              <a:rPr lang="en-GB" dirty="0"/>
              <a:t> </a:t>
            </a:r>
          </a:p>
        </p:txBody>
      </p:sp>
      <p:sp>
        <p:nvSpPr>
          <p:cNvPr id="74" name="TextBox 73"/>
          <p:cNvSpPr txBox="1"/>
          <p:nvPr/>
        </p:nvSpPr>
        <p:spPr>
          <a:xfrm>
            <a:off x="6255680" y="2317067"/>
            <a:ext cx="2041400" cy="369332"/>
          </a:xfrm>
          <a:prstGeom prst="rect">
            <a:avLst/>
          </a:prstGeom>
          <a:noFill/>
        </p:spPr>
        <p:txBody>
          <a:bodyPr wrap="square" rtlCol="0">
            <a:spAutoFit/>
          </a:bodyPr>
          <a:lstStyle/>
          <a:p>
            <a:r>
              <a:rPr lang="en-GB" dirty="0"/>
              <a:t>Visual Impairment</a:t>
            </a:r>
          </a:p>
        </p:txBody>
      </p:sp>
      <p:sp>
        <p:nvSpPr>
          <p:cNvPr id="75" name="TextBox 74"/>
          <p:cNvSpPr txBox="1"/>
          <p:nvPr/>
        </p:nvSpPr>
        <p:spPr>
          <a:xfrm>
            <a:off x="4572000" y="910465"/>
            <a:ext cx="819584" cy="646331"/>
          </a:xfrm>
          <a:prstGeom prst="rect">
            <a:avLst/>
          </a:prstGeom>
          <a:noFill/>
        </p:spPr>
        <p:txBody>
          <a:bodyPr wrap="square" rtlCol="0">
            <a:spAutoFit/>
          </a:bodyPr>
          <a:lstStyle/>
          <a:p>
            <a:r>
              <a:rPr lang="en-GB" dirty="0">
                <a:solidFill>
                  <a:srgbClr val="7030A0"/>
                </a:solidFill>
              </a:rPr>
              <a:t>ASD</a:t>
            </a:r>
          </a:p>
          <a:p>
            <a:endParaRPr lang="en-GB" dirty="0"/>
          </a:p>
        </p:txBody>
      </p:sp>
      <p:sp>
        <p:nvSpPr>
          <p:cNvPr id="76" name="TextBox 75"/>
          <p:cNvSpPr txBox="1"/>
          <p:nvPr/>
        </p:nvSpPr>
        <p:spPr>
          <a:xfrm>
            <a:off x="1979712" y="6444044"/>
            <a:ext cx="3168352" cy="369332"/>
          </a:xfrm>
          <a:prstGeom prst="rect">
            <a:avLst/>
          </a:prstGeom>
          <a:noFill/>
        </p:spPr>
        <p:txBody>
          <a:bodyPr wrap="square" rtlCol="0">
            <a:spAutoFit/>
          </a:bodyPr>
          <a:lstStyle/>
          <a:p>
            <a:r>
              <a:rPr lang="en-GB" dirty="0">
                <a:solidFill>
                  <a:schemeClr val="accent1">
                    <a:lumMod val="75000"/>
                  </a:schemeClr>
                </a:solidFill>
              </a:rPr>
              <a:t>Multi sensory impairment</a:t>
            </a:r>
          </a:p>
        </p:txBody>
      </p:sp>
      <p:sp>
        <p:nvSpPr>
          <p:cNvPr id="77" name="TextBox 76"/>
          <p:cNvSpPr txBox="1"/>
          <p:nvPr/>
        </p:nvSpPr>
        <p:spPr>
          <a:xfrm>
            <a:off x="2211259" y="1772819"/>
            <a:ext cx="1280625" cy="646331"/>
          </a:xfrm>
          <a:prstGeom prst="rect">
            <a:avLst/>
          </a:prstGeom>
          <a:noFill/>
        </p:spPr>
        <p:txBody>
          <a:bodyPr wrap="square" rtlCol="0">
            <a:spAutoFit/>
          </a:bodyPr>
          <a:lstStyle/>
          <a:p>
            <a:r>
              <a:rPr lang="en-GB" dirty="0"/>
              <a:t>Epilepsy</a:t>
            </a:r>
          </a:p>
          <a:p>
            <a:endParaRPr lang="en-GB" dirty="0"/>
          </a:p>
        </p:txBody>
      </p:sp>
      <p:sp>
        <p:nvSpPr>
          <p:cNvPr id="78" name="TextBox 77"/>
          <p:cNvSpPr txBox="1"/>
          <p:nvPr/>
        </p:nvSpPr>
        <p:spPr>
          <a:xfrm>
            <a:off x="6634266" y="1196752"/>
            <a:ext cx="3283000" cy="369332"/>
          </a:xfrm>
          <a:prstGeom prst="rect">
            <a:avLst/>
          </a:prstGeom>
          <a:noFill/>
        </p:spPr>
        <p:txBody>
          <a:bodyPr wrap="square" rtlCol="0">
            <a:spAutoFit/>
          </a:bodyPr>
          <a:lstStyle/>
          <a:p>
            <a:r>
              <a:rPr lang="en-GB" dirty="0">
                <a:solidFill>
                  <a:srgbClr val="FF0000"/>
                </a:solidFill>
              </a:rPr>
              <a:t>Language Impairment</a:t>
            </a:r>
          </a:p>
        </p:txBody>
      </p:sp>
      <p:sp>
        <p:nvSpPr>
          <p:cNvPr id="79" name="TextBox 78"/>
          <p:cNvSpPr txBox="1"/>
          <p:nvPr/>
        </p:nvSpPr>
        <p:spPr>
          <a:xfrm>
            <a:off x="3450072" y="2624141"/>
            <a:ext cx="2016224" cy="646331"/>
          </a:xfrm>
          <a:prstGeom prst="rect">
            <a:avLst/>
          </a:prstGeom>
          <a:noFill/>
        </p:spPr>
        <p:txBody>
          <a:bodyPr wrap="square" rtlCol="0">
            <a:spAutoFit/>
          </a:bodyPr>
          <a:lstStyle/>
          <a:p>
            <a:r>
              <a:rPr lang="en-GB" dirty="0">
                <a:solidFill>
                  <a:srgbClr val="2CD4A8"/>
                </a:solidFill>
              </a:rPr>
              <a:t>Communication and interaction</a:t>
            </a:r>
          </a:p>
        </p:txBody>
      </p:sp>
      <p:sp>
        <p:nvSpPr>
          <p:cNvPr id="80" name="TextBox 79"/>
          <p:cNvSpPr txBox="1"/>
          <p:nvPr/>
        </p:nvSpPr>
        <p:spPr>
          <a:xfrm>
            <a:off x="6455982" y="6206518"/>
            <a:ext cx="2636800" cy="646331"/>
          </a:xfrm>
          <a:prstGeom prst="rect">
            <a:avLst/>
          </a:prstGeom>
          <a:noFill/>
        </p:spPr>
        <p:txBody>
          <a:bodyPr wrap="square" rtlCol="0">
            <a:spAutoFit/>
          </a:bodyPr>
          <a:lstStyle/>
          <a:p>
            <a:pPr algn="ctr"/>
            <a:r>
              <a:rPr lang="en-GB" dirty="0">
                <a:solidFill>
                  <a:srgbClr val="FF9933"/>
                </a:solidFill>
              </a:rPr>
              <a:t>Cognition/learning difficulties</a:t>
            </a:r>
          </a:p>
        </p:txBody>
      </p:sp>
      <p:sp>
        <p:nvSpPr>
          <p:cNvPr id="81" name="TextBox 80"/>
          <p:cNvSpPr txBox="1"/>
          <p:nvPr/>
        </p:nvSpPr>
        <p:spPr>
          <a:xfrm>
            <a:off x="5148064" y="5879017"/>
            <a:ext cx="2226444" cy="646331"/>
          </a:xfrm>
          <a:prstGeom prst="rect">
            <a:avLst/>
          </a:prstGeom>
          <a:noFill/>
        </p:spPr>
        <p:txBody>
          <a:bodyPr wrap="square" rtlCol="0">
            <a:spAutoFit/>
          </a:bodyPr>
          <a:lstStyle/>
          <a:p>
            <a:r>
              <a:rPr lang="en-GB" dirty="0"/>
              <a:t>Specific Learning Difficulties</a:t>
            </a:r>
          </a:p>
        </p:txBody>
      </p:sp>
    </p:spTree>
    <p:extLst>
      <p:ext uri="{BB962C8B-B14F-4D97-AF65-F5344CB8AC3E}">
        <p14:creationId xmlns:p14="http://schemas.microsoft.com/office/powerpoint/2010/main" val="3996465766"/>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ppt_x"/>
                                          </p:val>
                                        </p:tav>
                                        <p:tav tm="100000">
                                          <p:val>
                                            <p:strVal val="#ppt_x"/>
                                          </p:val>
                                        </p:tav>
                                      </p:tavLst>
                                    </p:anim>
                                    <p:anim calcmode="lin" valueType="num">
                                      <p:cBhvr additive="base">
                                        <p:cTn id="63" dur="500" fill="hold"/>
                                        <p:tgtEl>
                                          <p:spTgt spid="15"/>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ppt_x"/>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53" presetClass="entr" presetSubtype="16" fill="hold" grpId="0"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childTnLst>
                          </p:cTn>
                        </p:par>
                        <p:par>
                          <p:cTn id="92" fill="hold">
                            <p:stCondLst>
                              <p:cond delay="500"/>
                            </p:stCondLst>
                            <p:childTnLst>
                              <p:par>
                                <p:cTn id="93" presetID="53" presetClass="entr" presetSubtype="16" fill="hold" grpId="0"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par>
                          <p:cTn id="98" fill="hold">
                            <p:stCondLst>
                              <p:cond delay="1000"/>
                            </p:stCondLst>
                            <p:childTnLst>
                              <p:par>
                                <p:cTn id="99" presetID="53" presetClass="entr" presetSubtype="16" fill="hold" grpId="0" nodeType="after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p:cTn id="101" dur="500" fill="hold"/>
                                        <p:tgtEl>
                                          <p:spTgt spid="22"/>
                                        </p:tgtEl>
                                        <p:attrNameLst>
                                          <p:attrName>ppt_w</p:attrName>
                                        </p:attrNameLst>
                                      </p:cBhvr>
                                      <p:tavLst>
                                        <p:tav tm="0">
                                          <p:val>
                                            <p:fltVal val="0"/>
                                          </p:val>
                                        </p:tav>
                                        <p:tav tm="100000">
                                          <p:val>
                                            <p:strVal val="#ppt_w"/>
                                          </p:val>
                                        </p:tav>
                                      </p:tavLst>
                                    </p:anim>
                                    <p:anim calcmode="lin" valueType="num">
                                      <p:cBhvr>
                                        <p:cTn id="102" dur="500" fill="hold"/>
                                        <p:tgtEl>
                                          <p:spTgt spid="22"/>
                                        </p:tgtEl>
                                        <p:attrNameLst>
                                          <p:attrName>ppt_h</p:attrName>
                                        </p:attrNameLst>
                                      </p:cBhvr>
                                      <p:tavLst>
                                        <p:tav tm="0">
                                          <p:val>
                                            <p:fltVal val="0"/>
                                          </p:val>
                                        </p:tav>
                                        <p:tav tm="100000">
                                          <p:val>
                                            <p:strVal val="#ppt_h"/>
                                          </p:val>
                                        </p:tav>
                                      </p:tavLst>
                                    </p:anim>
                                    <p:animEffect transition="in" filter="fade">
                                      <p:cBhvr>
                                        <p:cTn id="103" dur="500"/>
                                        <p:tgtEl>
                                          <p:spTgt spid="22"/>
                                        </p:tgtEl>
                                      </p:cBhvr>
                                    </p:animEffect>
                                  </p:childTnLst>
                                </p:cTn>
                              </p:par>
                            </p:childTnLst>
                          </p:cTn>
                        </p:par>
                        <p:par>
                          <p:cTn id="104" fill="hold">
                            <p:stCondLst>
                              <p:cond delay="1500"/>
                            </p:stCondLst>
                            <p:childTnLst>
                              <p:par>
                                <p:cTn id="105" presetID="53" presetClass="entr" presetSubtype="16"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p:cTn id="107" dur="500" fill="hold"/>
                                        <p:tgtEl>
                                          <p:spTgt spid="23"/>
                                        </p:tgtEl>
                                        <p:attrNameLst>
                                          <p:attrName>ppt_w</p:attrName>
                                        </p:attrNameLst>
                                      </p:cBhvr>
                                      <p:tavLst>
                                        <p:tav tm="0">
                                          <p:val>
                                            <p:fltVal val="0"/>
                                          </p:val>
                                        </p:tav>
                                        <p:tav tm="100000">
                                          <p:val>
                                            <p:strVal val="#ppt_w"/>
                                          </p:val>
                                        </p:tav>
                                      </p:tavLst>
                                    </p:anim>
                                    <p:anim calcmode="lin" valueType="num">
                                      <p:cBhvr>
                                        <p:cTn id="108" dur="500" fill="hold"/>
                                        <p:tgtEl>
                                          <p:spTgt spid="23"/>
                                        </p:tgtEl>
                                        <p:attrNameLst>
                                          <p:attrName>ppt_h</p:attrName>
                                        </p:attrNameLst>
                                      </p:cBhvr>
                                      <p:tavLst>
                                        <p:tav tm="0">
                                          <p:val>
                                            <p:fltVal val="0"/>
                                          </p:val>
                                        </p:tav>
                                        <p:tav tm="100000">
                                          <p:val>
                                            <p:strVal val="#ppt_h"/>
                                          </p:val>
                                        </p:tav>
                                      </p:tavLst>
                                    </p:anim>
                                    <p:animEffect transition="in" filter="fade">
                                      <p:cBhvr>
                                        <p:cTn id="109" dur="500"/>
                                        <p:tgtEl>
                                          <p:spTgt spid="23"/>
                                        </p:tgtEl>
                                      </p:cBhvr>
                                    </p:animEffect>
                                  </p:childTnLst>
                                </p:cTn>
                              </p:par>
                            </p:childTnLst>
                          </p:cTn>
                        </p:par>
                        <p:par>
                          <p:cTn id="110" fill="hold">
                            <p:stCondLst>
                              <p:cond delay="2000"/>
                            </p:stCondLst>
                            <p:childTnLst>
                              <p:par>
                                <p:cTn id="111" presetID="53" presetClass="entr" presetSubtype="16" fill="hold" grpId="0" nodeType="after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Effect transition="in" filter="fade">
                                      <p:cBhvr>
                                        <p:cTn id="115" dur="500"/>
                                        <p:tgtEl>
                                          <p:spTgt spid="24"/>
                                        </p:tgtEl>
                                      </p:cBhvr>
                                    </p:animEffect>
                                  </p:childTnLst>
                                </p:cTn>
                              </p:par>
                            </p:childTnLst>
                          </p:cTn>
                        </p:par>
                        <p:par>
                          <p:cTn id="116" fill="hold">
                            <p:stCondLst>
                              <p:cond delay="2500"/>
                            </p:stCondLst>
                            <p:childTnLst>
                              <p:par>
                                <p:cTn id="117" presetID="53" presetClass="entr" presetSubtype="16" fill="hold" grpId="0" nodeType="after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500" fill="hold"/>
                                        <p:tgtEl>
                                          <p:spTgt spid="25"/>
                                        </p:tgtEl>
                                        <p:attrNameLst>
                                          <p:attrName>ppt_w</p:attrName>
                                        </p:attrNameLst>
                                      </p:cBhvr>
                                      <p:tavLst>
                                        <p:tav tm="0">
                                          <p:val>
                                            <p:fltVal val="0"/>
                                          </p:val>
                                        </p:tav>
                                        <p:tav tm="100000">
                                          <p:val>
                                            <p:strVal val="#ppt_w"/>
                                          </p:val>
                                        </p:tav>
                                      </p:tavLst>
                                    </p:anim>
                                    <p:anim calcmode="lin" valueType="num">
                                      <p:cBhvr>
                                        <p:cTn id="120" dur="500" fill="hold"/>
                                        <p:tgtEl>
                                          <p:spTgt spid="25"/>
                                        </p:tgtEl>
                                        <p:attrNameLst>
                                          <p:attrName>ppt_h</p:attrName>
                                        </p:attrNameLst>
                                      </p:cBhvr>
                                      <p:tavLst>
                                        <p:tav tm="0">
                                          <p:val>
                                            <p:fltVal val="0"/>
                                          </p:val>
                                        </p:tav>
                                        <p:tav tm="100000">
                                          <p:val>
                                            <p:strVal val="#ppt_h"/>
                                          </p:val>
                                        </p:tav>
                                      </p:tavLst>
                                    </p:anim>
                                    <p:animEffect transition="in" filter="fade">
                                      <p:cBhvr>
                                        <p:cTn id="121" dur="500"/>
                                        <p:tgtEl>
                                          <p:spTgt spid="25"/>
                                        </p:tgtEl>
                                      </p:cBhvr>
                                    </p:animEffect>
                                  </p:childTnLst>
                                </p:cTn>
                              </p:par>
                            </p:childTnLst>
                          </p:cTn>
                        </p:par>
                        <p:par>
                          <p:cTn id="122" fill="hold">
                            <p:stCondLst>
                              <p:cond delay="3000"/>
                            </p:stCondLst>
                            <p:childTnLst>
                              <p:par>
                                <p:cTn id="123" presetID="53" presetClass="entr" presetSubtype="16" fill="hold" grpId="0" nodeType="afterEffect">
                                  <p:stCondLst>
                                    <p:cond delay="0"/>
                                  </p:stCondLst>
                                  <p:childTnLst>
                                    <p:set>
                                      <p:cBhvr>
                                        <p:cTn id="124" dur="1" fill="hold">
                                          <p:stCondLst>
                                            <p:cond delay="0"/>
                                          </p:stCondLst>
                                        </p:cTn>
                                        <p:tgtEl>
                                          <p:spTgt spid="26"/>
                                        </p:tgtEl>
                                        <p:attrNameLst>
                                          <p:attrName>style.visibility</p:attrName>
                                        </p:attrNameLst>
                                      </p:cBhvr>
                                      <p:to>
                                        <p:strVal val="visible"/>
                                      </p:to>
                                    </p:set>
                                    <p:anim calcmode="lin" valueType="num">
                                      <p:cBhvr>
                                        <p:cTn id="125" dur="500" fill="hold"/>
                                        <p:tgtEl>
                                          <p:spTgt spid="26"/>
                                        </p:tgtEl>
                                        <p:attrNameLst>
                                          <p:attrName>ppt_w</p:attrName>
                                        </p:attrNameLst>
                                      </p:cBhvr>
                                      <p:tavLst>
                                        <p:tav tm="0">
                                          <p:val>
                                            <p:fltVal val="0"/>
                                          </p:val>
                                        </p:tav>
                                        <p:tav tm="100000">
                                          <p:val>
                                            <p:strVal val="#ppt_w"/>
                                          </p:val>
                                        </p:tav>
                                      </p:tavLst>
                                    </p:anim>
                                    <p:anim calcmode="lin" valueType="num">
                                      <p:cBhvr>
                                        <p:cTn id="126" dur="500" fill="hold"/>
                                        <p:tgtEl>
                                          <p:spTgt spid="26"/>
                                        </p:tgtEl>
                                        <p:attrNameLst>
                                          <p:attrName>ppt_h</p:attrName>
                                        </p:attrNameLst>
                                      </p:cBhvr>
                                      <p:tavLst>
                                        <p:tav tm="0">
                                          <p:val>
                                            <p:fltVal val="0"/>
                                          </p:val>
                                        </p:tav>
                                        <p:tav tm="100000">
                                          <p:val>
                                            <p:strVal val="#ppt_h"/>
                                          </p:val>
                                        </p:tav>
                                      </p:tavLst>
                                    </p:anim>
                                    <p:animEffect transition="in" filter="fade">
                                      <p:cBhvr>
                                        <p:cTn id="127" dur="500"/>
                                        <p:tgtEl>
                                          <p:spTgt spid="26"/>
                                        </p:tgtEl>
                                      </p:cBhvr>
                                    </p:animEffect>
                                  </p:childTnLst>
                                </p:cTn>
                              </p:par>
                            </p:childTnLst>
                          </p:cTn>
                        </p:par>
                        <p:par>
                          <p:cTn id="128" fill="hold">
                            <p:stCondLst>
                              <p:cond delay="3500"/>
                            </p:stCondLst>
                            <p:childTnLst>
                              <p:par>
                                <p:cTn id="129" presetID="53" presetClass="entr" presetSubtype="16" fill="hold" grpId="0" nodeType="afterEffect">
                                  <p:stCondLst>
                                    <p:cond delay="0"/>
                                  </p:stCondLst>
                                  <p:childTnLst>
                                    <p:set>
                                      <p:cBhvr>
                                        <p:cTn id="130" dur="1" fill="hold">
                                          <p:stCondLst>
                                            <p:cond delay="0"/>
                                          </p:stCondLst>
                                        </p:cTn>
                                        <p:tgtEl>
                                          <p:spTgt spid="27"/>
                                        </p:tgtEl>
                                        <p:attrNameLst>
                                          <p:attrName>style.visibility</p:attrName>
                                        </p:attrNameLst>
                                      </p:cBhvr>
                                      <p:to>
                                        <p:strVal val="visible"/>
                                      </p:to>
                                    </p:set>
                                    <p:anim calcmode="lin" valueType="num">
                                      <p:cBhvr>
                                        <p:cTn id="131" dur="500" fill="hold"/>
                                        <p:tgtEl>
                                          <p:spTgt spid="27"/>
                                        </p:tgtEl>
                                        <p:attrNameLst>
                                          <p:attrName>ppt_w</p:attrName>
                                        </p:attrNameLst>
                                      </p:cBhvr>
                                      <p:tavLst>
                                        <p:tav tm="0">
                                          <p:val>
                                            <p:fltVal val="0"/>
                                          </p:val>
                                        </p:tav>
                                        <p:tav tm="100000">
                                          <p:val>
                                            <p:strVal val="#ppt_w"/>
                                          </p:val>
                                        </p:tav>
                                      </p:tavLst>
                                    </p:anim>
                                    <p:anim calcmode="lin" valueType="num">
                                      <p:cBhvr>
                                        <p:cTn id="132" dur="500" fill="hold"/>
                                        <p:tgtEl>
                                          <p:spTgt spid="27"/>
                                        </p:tgtEl>
                                        <p:attrNameLst>
                                          <p:attrName>ppt_h</p:attrName>
                                        </p:attrNameLst>
                                      </p:cBhvr>
                                      <p:tavLst>
                                        <p:tav tm="0">
                                          <p:val>
                                            <p:fltVal val="0"/>
                                          </p:val>
                                        </p:tav>
                                        <p:tav tm="100000">
                                          <p:val>
                                            <p:strVal val="#ppt_h"/>
                                          </p:val>
                                        </p:tav>
                                      </p:tavLst>
                                    </p:anim>
                                    <p:animEffect transition="in" filter="fade">
                                      <p:cBhvr>
                                        <p:cTn id="133" dur="500"/>
                                        <p:tgtEl>
                                          <p:spTgt spid="27"/>
                                        </p:tgtEl>
                                      </p:cBhvr>
                                    </p:animEffect>
                                  </p:childTnLst>
                                </p:cTn>
                              </p:par>
                            </p:childTnLst>
                          </p:cTn>
                        </p:par>
                        <p:par>
                          <p:cTn id="134" fill="hold">
                            <p:stCondLst>
                              <p:cond delay="4000"/>
                            </p:stCondLst>
                            <p:childTnLst>
                              <p:par>
                                <p:cTn id="135" presetID="53" presetClass="entr" presetSubtype="16" fill="hold" grpId="0" nodeType="afterEffect">
                                  <p:stCondLst>
                                    <p:cond delay="0"/>
                                  </p:stCondLst>
                                  <p:childTnLst>
                                    <p:set>
                                      <p:cBhvr>
                                        <p:cTn id="136" dur="1" fill="hold">
                                          <p:stCondLst>
                                            <p:cond delay="0"/>
                                          </p:stCondLst>
                                        </p:cTn>
                                        <p:tgtEl>
                                          <p:spTgt spid="28"/>
                                        </p:tgtEl>
                                        <p:attrNameLst>
                                          <p:attrName>style.visibility</p:attrName>
                                        </p:attrNameLst>
                                      </p:cBhvr>
                                      <p:to>
                                        <p:strVal val="visible"/>
                                      </p:to>
                                    </p:set>
                                    <p:anim calcmode="lin" valueType="num">
                                      <p:cBhvr>
                                        <p:cTn id="137" dur="500" fill="hold"/>
                                        <p:tgtEl>
                                          <p:spTgt spid="28"/>
                                        </p:tgtEl>
                                        <p:attrNameLst>
                                          <p:attrName>ppt_w</p:attrName>
                                        </p:attrNameLst>
                                      </p:cBhvr>
                                      <p:tavLst>
                                        <p:tav tm="0">
                                          <p:val>
                                            <p:fltVal val="0"/>
                                          </p:val>
                                        </p:tav>
                                        <p:tav tm="100000">
                                          <p:val>
                                            <p:strVal val="#ppt_w"/>
                                          </p:val>
                                        </p:tav>
                                      </p:tavLst>
                                    </p:anim>
                                    <p:anim calcmode="lin" valueType="num">
                                      <p:cBhvr>
                                        <p:cTn id="138" dur="500" fill="hold"/>
                                        <p:tgtEl>
                                          <p:spTgt spid="28"/>
                                        </p:tgtEl>
                                        <p:attrNameLst>
                                          <p:attrName>ppt_h</p:attrName>
                                        </p:attrNameLst>
                                      </p:cBhvr>
                                      <p:tavLst>
                                        <p:tav tm="0">
                                          <p:val>
                                            <p:fltVal val="0"/>
                                          </p:val>
                                        </p:tav>
                                        <p:tav tm="100000">
                                          <p:val>
                                            <p:strVal val="#ppt_h"/>
                                          </p:val>
                                        </p:tav>
                                      </p:tavLst>
                                    </p:anim>
                                    <p:animEffect transition="in" filter="fade">
                                      <p:cBhvr>
                                        <p:cTn id="139" dur="500"/>
                                        <p:tgtEl>
                                          <p:spTgt spid="28"/>
                                        </p:tgtEl>
                                      </p:cBhvr>
                                    </p:animEffect>
                                  </p:childTnLst>
                                </p:cTn>
                              </p:par>
                            </p:childTnLst>
                          </p:cTn>
                        </p:par>
                        <p:par>
                          <p:cTn id="140" fill="hold">
                            <p:stCondLst>
                              <p:cond delay="4500"/>
                            </p:stCondLst>
                            <p:childTnLst>
                              <p:par>
                                <p:cTn id="141" presetID="53" presetClass="entr" presetSubtype="16" fill="hold" grpId="0" nodeType="afterEffect">
                                  <p:stCondLst>
                                    <p:cond delay="0"/>
                                  </p:stCondLst>
                                  <p:childTnLst>
                                    <p:set>
                                      <p:cBhvr>
                                        <p:cTn id="142" dur="1" fill="hold">
                                          <p:stCondLst>
                                            <p:cond delay="0"/>
                                          </p:stCondLst>
                                        </p:cTn>
                                        <p:tgtEl>
                                          <p:spTgt spid="29"/>
                                        </p:tgtEl>
                                        <p:attrNameLst>
                                          <p:attrName>style.visibility</p:attrName>
                                        </p:attrNameLst>
                                      </p:cBhvr>
                                      <p:to>
                                        <p:strVal val="visible"/>
                                      </p:to>
                                    </p:set>
                                    <p:anim calcmode="lin" valueType="num">
                                      <p:cBhvr>
                                        <p:cTn id="143" dur="500" fill="hold"/>
                                        <p:tgtEl>
                                          <p:spTgt spid="29"/>
                                        </p:tgtEl>
                                        <p:attrNameLst>
                                          <p:attrName>ppt_w</p:attrName>
                                        </p:attrNameLst>
                                      </p:cBhvr>
                                      <p:tavLst>
                                        <p:tav tm="0">
                                          <p:val>
                                            <p:fltVal val="0"/>
                                          </p:val>
                                        </p:tav>
                                        <p:tav tm="100000">
                                          <p:val>
                                            <p:strVal val="#ppt_w"/>
                                          </p:val>
                                        </p:tav>
                                      </p:tavLst>
                                    </p:anim>
                                    <p:anim calcmode="lin" valueType="num">
                                      <p:cBhvr>
                                        <p:cTn id="144" dur="500" fill="hold"/>
                                        <p:tgtEl>
                                          <p:spTgt spid="29"/>
                                        </p:tgtEl>
                                        <p:attrNameLst>
                                          <p:attrName>ppt_h</p:attrName>
                                        </p:attrNameLst>
                                      </p:cBhvr>
                                      <p:tavLst>
                                        <p:tav tm="0">
                                          <p:val>
                                            <p:fltVal val="0"/>
                                          </p:val>
                                        </p:tav>
                                        <p:tav tm="100000">
                                          <p:val>
                                            <p:strVal val="#ppt_h"/>
                                          </p:val>
                                        </p:tav>
                                      </p:tavLst>
                                    </p:anim>
                                    <p:animEffect transition="in" filter="fade">
                                      <p:cBhvr>
                                        <p:cTn id="145" dur="500"/>
                                        <p:tgtEl>
                                          <p:spTgt spid="29"/>
                                        </p:tgtEl>
                                      </p:cBhvr>
                                    </p:animEffect>
                                  </p:childTnLst>
                                </p:cTn>
                              </p:par>
                            </p:childTnLst>
                          </p:cTn>
                        </p:par>
                        <p:par>
                          <p:cTn id="146" fill="hold">
                            <p:stCondLst>
                              <p:cond delay="5000"/>
                            </p:stCondLst>
                            <p:childTnLst>
                              <p:par>
                                <p:cTn id="147" presetID="53" presetClass="entr" presetSubtype="16" fill="hold" grpId="0" nodeType="afterEffect">
                                  <p:stCondLst>
                                    <p:cond delay="0"/>
                                  </p:stCondLst>
                                  <p:childTnLst>
                                    <p:set>
                                      <p:cBhvr>
                                        <p:cTn id="148" dur="1" fill="hold">
                                          <p:stCondLst>
                                            <p:cond delay="0"/>
                                          </p:stCondLst>
                                        </p:cTn>
                                        <p:tgtEl>
                                          <p:spTgt spid="30"/>
                                        </p:tgtEl>
                                        <p:attrNameLst>
                                          <p:attrName>style.visibility</p:attrName>
                                        </p:attrNameLst>
                                      </p:cBhvr>
                                      <p:to>
                                        <p:strVal val="visible"/>
                                      </p:to>
                                    </p:set>
                                    <p:anim calcmode="lin" valueType="num">
                                      <p:cBhvr>
                                        <p:cTn id="149" dur="500" fill="hold"/>
                                        <p:tgtEl>
                                          <p:spTgt spid="30"/>
                                        </p:tgtEl>
                                        <p:attrNameLst>
                                          <p:attrName>ppt_w</p:attrName>
                                        </p:attrNameLst>
                                      </p:cBhvr>
                                      <p:tavLst>
                                        <p:tav tm="0">
                                          <p:val>
                                            <p:fltVal val="0"/>
                                          </p:val>
                                        </p:tav>
                                        <p:tav tm="100000">
                                          <p:val>
                                            <p:strVal val="#ppt_w"/>
                                          </p:val>
                                        </p:tav>
                                      </p:tavLst>
                                    </p:anim>
                                    <p:anim calcmode="lin" valueType="num">
                                      <p:cBhvr>
                                        <p:cTn id="150" dur="500" fill="hold"/>
                                        <p:tgtEl>
                                          <p:spTgt spid="30"/>
                                        </p:tgtEl>
                                        <p:attrNameLst>
                                          <p:attrName>ppt_h</p:attrName>
                                        </p:attrNameLst>
                                      </p:cBhvr>
                                      <p:tavLst>
                                        <p:tav tm="0">
                                          <p:val>
                                            <p:fltVal val="0"/>
                                          </p:val>
                                        </p:tav>
                                        <p:tav tm="100000">
                                          <p:val>
                                            <p:strVal val="#ppt_h"/>
                                          </p:val>
                                        </p:tav>
                                      </p:tavLst>
                                    </p:anim>
                                    <p:animEffect transition="in" filter="fade">
                                      <p:cBhvr>
                                        <p:cTn id="151" dur="500"/>
                                        <p:tgtEl>
                                          <p:spTgt spid="30"/>
                                        </p:tgtEl>
                                      </p:cBhvr>
                                    </p:animEffect>
                                  </p:childTnLst>
                                </p:cTn>
                              </p:par>
                            </p:childTnLst>
                          </p:cTn>
                        </p:par>
                        <p:par>
                          <p:cTn id="152" fill="hold">
                            <p:stCondLst>
                              <p:cond delay="5500"/>
                            </p:stCondLst>
                            <p:childTnLst>
                              <p:par>
                                <p:cTn id="153" presetID="53" presetClass="entr" presetSubtype="16" fill="hold" grpId="0" nodeType="afterEffect">
                                  <p:stCondLst>
                                    <p:cond delay="0"/>
                                  </p:stCondLst>
                                  <p:childTnLst>
                                    <p:set>
                                      <p:cBhvr>
                                        <p:cTn id="154" dur="1" fill="hold">
                                          <p:stCondLst>
                                            <p:cond delay="0"/>
                                          </p:stCondLst>
                                        </p:cTn>
                                        <p:tgtEl>
                                          <p:spTgt spid="31"/>
                                        </p:tgtEl>
                                        <p:attrNameLst>
                                          <p:attrName>style.visibility</p:attrName>
                                        </p:attrNameLst>
                                      </p:cBhvr>
                                      <p:to>
                                        <p:strVal val="visible"/>
                                      </p:to>
                                    </p:set>
                                    <p:anim calcmode="lin" valueType="num">
                                      <p:cBhvr>
                                        <p:cTn id="155" dur="500" fill="hold"/>
                                        <p:tgtEl>
                                          <p:spTgt spid="31"/>
                                        </p:tgtEl>
                                        <p:attrNameLst>
                                          <p:attrName>ppt_w</p:attrName>
                                        </p:attrNameLst>
                                      </p:cBhvr>
                                      <p:tavLst>
                                        <p:tav tm="0">
                                          <p:val>
                                            <p:fltVal val="0"/>
                                          </p:val>
                                        </p:tav>
                                        <p:tav tm="100000">
                                          <p:val>
                                            <p:strVal val="#ppt_w"/>
                                          </p:val>
                                        </p:tav>
                                      </p:tavLst>
                                    </p:anim>
                                    <p:anim calcmode="lin" valueType="num">
                                      <p:cBhvr>
                                        <p:cTn id="156" dur="500" fill="hold"/>
                                        <p:tgtEl>
                                          <p:spTgt spid="31"/>
                                        </p:tgtEl>
                                        <p:attrNameLst>
                                          <p:attrName>ppt_h</p:attrName>
                                        </p:attrNameLst>
                                      </p:cBhvr>
                                      <p:tavLst>
                                        <p:tav tm="0">
                                          <p:val>
                                            <p:fltVal val="0"/>
                                          </p:val>
                                        </p:tav>
                                        <p:tav tm="100000">
                                          <p:val>
                                            <p:strVal val="#ppt_h"/>
                                          </p:val>
                                        </p:tav>
                                      </p:tavLst>
                                    </p:anim>
                                    <p:animEffect transition="in" filter="fade">
                                      <p:cBhvr>
                                        <p:cTn id="157" dur="500"/>
                                        <p:tgtEl>
                                          <p:spTgt spid="31"/>
                                        </p:tgtEl>
                                      </p:cBhvr>
                                    </p:animEffect>
                                  </p:childTnLst>
                                </p:cTn>
                              </p:par>
                            </p:childTnLst>
                          </p:cTn>
                        </p:par>
                        <p:par>
                          <p:cTn id="158" fill="hold">
                            <p:stCondLst>
                              <p:cond delay="6000"/>
                            </p:stCondLst>
                            <p:childTnLst>
                              <p:par>
                                <p:cTn id="159" presetID="53" presetClass="entr" presetSubtype="16" fill="hold" grpId="0" nodeType="afterEffect">
                                  <p:stCondLst>
                                    <p:cond delay="0"/>
                                  </p:stCondLst>
                                  <p:childTnLst>
                                    <p:set>
                                      <p:cBhvr>
                                        <p:cTn id="160" dur="1" fill="hold">
                                          <p:stCondLst>
                                            <p:cond delay="0"/>
                                          </p:stCondLst>
                                        </p:cTn>
                                        <p:tgtEl>
                                          <p:spTgt spid="32"/>
                                        </p:tgtEl>
                                        <p:attrNameLst>
                                          <p:attrName>style.visibility</p:attrName>
                                        </p:attrNameLst>
                                      </p:cBhvr>
                                      <p:to>
                                        <p:strVal val="visible"/>
                                      </p:to>
                                    </p:set>
                                    <p:anim calcmode="lin" valueType="num">
                                      <p:cBhvr>
                                        <p:cTn id="161" dur="500" fill="hold"/>
                                        <p:tgtEl>
                                          <p:spTgt spid="32"/>
                                        </p:tgtEl>
                                        <p:attrNameLst>
                                          <p:attrName>ppt_w</p:attrName>
                                        </p:attrNameLst>
                                      </p:cBhvr>
                                      <p:tavLst>
                                        <p:tav tm="0">
                                          <p:val>
                                            <p:fltVal val="0"/>
                                          </p:val>
                                        </p:tav>
                                        <p:tav tm="100000">
                                          <p:val>
                                            <p:strVal val="#ppt_w"/>
                                          </p:val>
                                        </p:tav>
                                      </p:tavLst>
                                    </p:anim>
                                    <p:anim calcmode="lin" valueType="num">
                                      <p:cBhvr>
                                        <p:cTn id="162" dur="500" fill="hold"/>
                                        <p:tgtEl>
                                          <p:spTgt spid="32"/>
                                        </p:tgtEl>
                                        <p:attrNameLst>
                                          <p:attrName>ppt_h</p:attrName>
                                        </p:attrNameLst>
                                      </p:cBhvr>
                                      <p:tavLst>
                                        <p:tav tm="0">
                                          <p:val>
                                            <p:fltVal val="0"/>
                                          </p:val>
                                        </p:tav>
                                        <p:tav tm="100000">
                                          <p:val>
                                            <p:strVal val="#ppt_h"/>
                                          </p:val>
                                        </p:tav>
                                      </p:tavLst>
                                    </p:anim>
                                    <p:animEffect transition="in" filter="fade">
                                      <p:cBhvr>
                                        <p:cTn id="163" dur="500"/>
                                        <p:tgtEl>
                                          <p:spTgt spid="32"/>
                                        </p:tgtEl>
                                      </p:cBhvr>
                                    </p:animEffect>
                                  </p:childTnLst>
                                </p:cTn>
                              </p:par>
                            </p:childTnLst>
                          </p:cTn>
                        </p:par>
                        <p:par>
                          <p:cTn id="164" fill="hold">
                            <p:stCondLst>
                              <p:cond delay="6500"/>
                            </p:stCondLst>
                            <p:childTnLst>
                              <p:par>
                                <p:cTn id="165" presetID="53" presetClass="entr" presetSubtype="16" fill="hold" grpId="0" nodeType="afterEffect">
                                  <p:stCondLst>
                                    <p:cond delay="0"/>
                                  </p:stCondLst>
                                  <p:childTnLst>
                                    <p:set>
                                      <p:cBhvr>
                                        <p:cTn id="166" dur="1" fill="hold">
                                          <p:stCondLst>
                                            <p:cond delay="0"/>
                                          </p:stCondLst>
                                        </p:cTn>
                                        <p:tgtEl>
                                          <p:spTgt spid="33"/>
                                        </p:tgtEl>
                                        <p:attrNameLst>
                                          <p:attrName>style.visibility</p:attrName>
                                        </p:attrNameLst>
                                      </p:cBhvr>
                                      <p:to>
                                        <p:strVal val="visible"/>
                                      </p:to>
                                    </p:set>
                                    <p:anim calcmode="lin" valueType="num">
                                      <p:cBhvr>
                                        <p:cTn id="167" dur="500" fill="hold"/>
                                        <p:tgtEl>
                                          <p:spTgt spid="33"/>
                                        </p:tgtEl>
                                        <p:attrNameLst>
                                          <p:attrName>ppt_w</p:attrName>
                                        </p:attrNameLst>
                                      </p:cBhvr>
                                      <p:tavLst>
                                        <p:tav tm="0">
                                          <p:val>
                                            <p:fltVal val="0"/>
                                          </p:val>
                                        </p:tav>
                                        <p:tav tm="100000">
                                          <p:val>
                                            <p:strVal val="#ppt_w"/>
                                          </p:val>
                                        </p:tav>
                                      </p:tavLst>
                                    </p:anim>
                                    <p:anim calcmode="lin" valueType="num">
                                      <p:cBhvr>
                                        <p:cTn id="168" dur="500" fill="hold"/>
                                        <p:tgtEl>
                                          <p:spTgt spid="33"/>
                                        </p:tgtEl>
                                        <p:attrNameLst>
                                          <p:attrName>ppt_h</p:attrName>
                                        </p:attrNameLst>
                                      </p:cBhvr>
                                      <p:tavLst>
                                        <p:tav tm="0">
                                          <p:val>
                                            <p:fltVal val="0"/>
                                          </p:val>
                                        </p:tav>
                                        <p:tav tm="100000">
                                          <p:val>
                                            <p:strVal val="#ppt_h"/>
                                          </p:val>
                                        </p:tav>
                                      </p:tavLst>
                                    </p:anim>
                                    <p:animEffect transition="in" filter="fade">
                                      <p:cBhvr>
                                        <p:cTn id="169" dur="500"/>
                                        <p:tgtEl>
                                          <p:spTgt spid="33"/>
                                        </p:tgtEl>
                                      </p:cBhvr>
                                    </p:animEffect>
                                  </p:childTnLst>
                                </p:cTn>
                              </p:par>
                            </p:childTnLst>
                          </p:cTn>
                        </p:par>
                        <p:par>
                          <p:cTn id="170" fill="hold">
                            <p:stCondLst>
                              <p:cond delay="7000"/>
                            </p:stCondLst>
                            <p:childTnLst>
                              <p:par>
                                <p:cTn id="171" presetID="53" presetClass="entr" presetSubtype="16" fill="hold" grpId="0" nodeType="afterEffect">
                                  <p:stCondLst>
                                    <p:cond delay="0"/>
                                  </p:stCondLst>
                                  <p:childTnLst>
                                    <p:set>
                                      <p:cBhvr>
                                        <p:cTn id="172" dur="1" fill="hold">
                                          <p:stCondLst>
                                            <p:cond delay="0"/>
                                          </p:stCondLst>
                                        </p:cTn>
                                        <p:tgtEl>
                                          <p:spTgt spid="34"/>
                                        </p:tgtEl>
                                        <p:attrNameLst>
                                          <p:attrName>style.visibility</p:attrName>
                                        </p:attrNameLst>
                                      </p:cBhvr>
                                      <p:to>
                                        <p:strVal val="visible"/>
                                      </p:to>
                                    </p:set>
                                    <p:anim calcmode="lin" valueType="num">
                                      <p:cBhvr>
                                        <p:cTn id="173" dur="500" fill="hold"/>
                                        <p:tgtEl>
                                          <p:spTgt spid="34"/>
                                        </p:tgtEl>
                                        <p:attrNameLst>
                                          <p:attrName>ppt_w</p:attrName>
                                        </p:attrNameLst>
                                      </p:cBhvr>
                                      <p:tavLst>
                                        <p:tav tm="0">
                                          <p:val>
                                            <p:fltVal val="0"/>
                                          </p:val>
                                        </p:tav>
                                        <p:tav tm="100000">
                                          <p:val>
                                            <p:strVal val="#ppt_w"/>
                                          </p:val>
                                        </p:tav>
                                      </p:tavLst>
                                    </p:anim>
                                    <p:anim calcmode="lin" valueType="num">
                                      <p:cBhvr>
                                        <p:cTn id="174" dur="500" fill="hold"/>
                                        <p:tgtEl>
                                          <p:spTgt spid="34"/>
                                        </p:tgtEl>
                                        <p:attrNameLst>
                                          <p:attrName>ppt_h</p:attrName>
                                        </p:attrNameLst>
                                      </p:cBhvr>
                                      <p:tavLst>
                                        <p:tav tm="0">
                                          <p:val>
                                            <p:fltVal val="0"/>
                                          </p:val>
                                        </p:tav>
                                        <p:tav tm="100000">
                                          <p:val>
                                            <p:strVal val="#ppt_h"/>
                                          </p:val>
                                        </p:tav>
                                      </p:tavLst>
                                    </p:anim>
                                    <p:animEffect transition="in" filter="fade">
                                      <p:cBhvr>
                                        <p:cTn id="175" dur="500"/>
                                        <p:tgtEl>
                                          <p:spTgt spid="34"/>
                                        </p:tgtEl>
                                      </p:cBhvr>
                                    </p:animEffect>
                                  </p:childTnLst>
                                </p:cTn>
                              </p:par>
                            </p:childTnLst>
                          </p:cTn>
                        </p:par>
                        <p:par>
                          <p:cTn id="176" fill="hold">
                            <p:stCondLst>
                              <p:cond delay="7500"/>
                            </p:stCondLst>
                            <p:childTnLst>
                              <p:par>
                                <p:cTn id="177" presetID="53" presetClass="entr" presetSubtype="16" fill="hold" grpId="0" nodeType="afterEffect">
                                  <p:stCondLst>
                                    <p:cond delay="0"/>
                                  </p:stCondLst>
                                  <p:childTnLst>
                                    <p:set>
                                      <p:cBhvr>
                                        <p:cTn id="178" dur="1" fill="hold">
                                          <p:stCondLst>
                                            <p:cond delay="0"/>
                                          </p:stCondLst>
                                        </p:cTn>
                                        <p:tgtEl>
                                          <p:spTgt spid="35"/>
                                        </p:tgtEl>
                                        <p:attrNameLst>
                                          <p:attrName>style.visibility</p:attrName>
                                        </p:attrNameLst>
                                      </p:cBhvr>
                                      <p:to>
                                        <p:strVal val="visible"/>
                                      </p:to>
                                    </p:set>
                                    <p:anim calcmode="lin" valueType="num">
                                      <p:cBhvr>
                                        <p:cTn id="179" dur="500" fill="hold"/>
                                        <p:tgtEl>
                                          <p:spTgt spid="35"/>
                                        </p:tgtEl>
                                        <p:attrNameLst>
                                          <p:attrName>ppt_w</p:attrName>
                                        </p:attrNameLst>
                                      </p:cBhvr>
                                      <p:tavLst>
                                        <p:tav tm="0">
                                          <p:val>
                                            <p:fltVal val="0"/>
                                          </p:val>
                                        </p:tav>
                                        <p:tav tm="100000">
                                          <p:val>
                                            <p:strVal val="#ppt_w"/>
                                          </p:val>
                                        </p:tav>
                                      </p:tavLst>
                                    </p:anim>
                                    <p:anim calcmode="lin" valueType="num">
                                      <p:cBhvr>
                                        <p:cTn id="180" dur="500" fill="hold"/>
                                        <p:tgtEl>
                                          <p:spTgt spid="35"/>
                                        </p:tgtEl>
                                        <p:attrNameLst>
                                          <p:attrName>ppt_h</p:attrName>
                                        </p:attrNameLst>
                                      </p:cBhvr>
                                      <p:tavLst>
                                        <p:tav tm="0">
                                          <p:val>
                                            <p:fltVal val="0"/>
                                          </p:val>
                                        </p:tav>
                                        <p:tav tm="100000">
                                          <p:val>
                                            <p:strVal val="#ppt_h"/>
                                          </p:val>
                                        </p:tav>
                                      </p:tavLst>
                                    </p:anim>
                                    <p:animEffect transition="in" filter="fade">
                                      <p:cBhvr>
                                        <p:cTn id="181" dur="500"/>
                                        <p:tgtEl>
                                          <p:spTgt spid="35"/>
                                        </p:tgtEl>
                                      </p:cBhvr>
                                    </p:animEffect>
                                  </p:childTnLst>
                                </p:cTn>
                              </p:par>
                            </p:childTnLst>
                          </p:cTn>
                        </p:par>
                        <p:par>
                          <p:cTn id="182" fill="hold">
                            <p:stCondLst>
                              <p:cond delay="8000"/>
                            </p:stCondLst>
                            <p:childTnLst>
                              <p:par>
                                <p:cTn id="183" presetID="53" presetClass="entr" presetSubtype="16" fill="hold" grpId="0" nodeType="afterEffect">
                                  <p:stCondLst>
                                    <p:cond delay="0"/>
                                  </p:stCondLst>
                                  <p:childTnLst>
                                    <p:set>
                                      <p:cBhvr>
                                        <p:cTn id="184" dur="1" fill="hold">
                                          <p:stCondLst>
                                            <p:cond delay="0"/>
                                          </p:stCondLst>
                                        </p:cTn>
                                        <p:tgtEl>
                                          <p:spTgt spid="36"/>
                                        </p:tgtEl>
                                        <p:attrNameLst>
                                          <p:attrName>style.visibility</p:attrName>
                                        </p:attrNameLst>
                                      </p:cBhvr>
                                      <p:to>
                                        <p:strVal val="visible"/>
                                      </p:to>
                                    </p:set>
                                    <p:anim calcmode="lin" valueType="num">
                                      <p:cBhvr>
                                        <p:cTn id="185" dur="500" fill="hold"/>
                                        <p:tgtEl>
                                          <p:spTgt spid="36"/>
                                        </p:tgtEl>
                                        <p:attrNameLst>
                                          <p:attrName>ppt_w</p:attrName>
                                        </p:attrNameLst>
                                      </p:cBhvr>
                                      <p:tavLst>
                                        <p:tav tm="0">
                                          <p:val>
                                            <p:fltVal val="0"/>
                                          </p:val>
                                        </p:tav>
                                        <p:tav tm="100000">
                                          <p:val>
                                            <p:strVal val="#ppt_w"/>
                                          </p:val>
                                        </p:tav>
                                      </p:tavLst>
                                    </p:anim>
                                    <p:anim calcmode="lin" valueType="num">
                                      <p:cBhvr>
                                        <p:cTn id="186" dur="500" fill="hold"/>
                                        <p:tgtEl>
                                          <p:spTgt spid="36"/>
                                        </p:tgtEl>
                                        <p:attrNameLst>
                                          <p:attrName>ppt_h</p:attrName>
                                        </p:attrNameLst>
                                      </p:cBhvr>
                                      <p:tavLst>
                                        <p:tav tm="0">
                                          <p:val>
                                            <p:fltVal val="0"/>
                                          </p:val>
                                        </p:tav>
                                        <p:tav tm="100000">
                                          <p:val>
                                            <p:strVal val="#ppt_h"/>
                                          </p:val>
                                        </p:tav>
                                      </p:tavLst>
                                    </p:anim>
                                    <p:animEffect transition="in" filter="fade">
                                      <p:cBhvr>
                                        <p:cTn id="187" dur="500"/>
                                        <p:tgtEl>
                                          <p:spTgt spid="36"/>
                                        </p:tgtEl>
                                      </p:cBhvr>
                                    </p:animEffect>
                                  </p:childTnLst>
                                </p:cTn>
                              </p:par>
                            </p:childTnLst>
                          </p:cTn>
                        </p:par>
                        <p:par>
                          <p:cTn id="188" fill="hold">
                            <p:stCondLst>
                              <p:cond delay="8500"/>
                            </p:stCondLst>
                            <p:childTnLst>
                              <p:par>
                                <p:cTn id="189" presetID="53" presetClass="entr" presetSubtype="16" fill="hold" grpId="0" nodeType="afterEffect">
                                  <p:stCondLst>
                                    <p:cond delay="0"/>
                                  </p:stCondLst>
                                  <p:childTnLst>
                                    <p:set>
                                      <p:cBhvr>
                                        <p:cTn id="190" dur="1" fill="hold">
                                          <p:stCondLst>
                                            <p:cond delay="0"/>
                                          </p:stCondLst>
                                        </p:cTn>
                                        <p:tgtEl>
                                          <p:spTgt spid="37"/>
                                        </p:tgtEl>
                                        <p:attrNameLst>
                                          <p:attrName>style.visibility</p:attrName>
                                        </p:attrNameLst>
                                      </p:cBhvr>
                                      <p:to>
                                        <p:strVal val="visible"/>
                                      </p:to>
                                    </p:set>
                                    <p:anim calcmode="lin" valueType="num">
                                      <p:cBhvr>
                                        <p:cTn id="191" dur="500" fill="hold"/>
                                        <p:tgtEl>
                                          <p:spTgt spid="37"/>
                                        </p:tgtEl>
                                        <p:attrNameLst>
                                          <p:attrName>ppt_w</p:attrName>
                                        </p:attrNameLst>
                                      </p:cBhvr>
                                      <p:tavLst>
                                        <p:tav tm="0">
                                          <p:val>
                                            <p:fltVal val="0"/>
                                          </p:val>
                                        </p:tav>
                                        <p:tav tm="100000">
                                          <p:val>
                                            <p:strVal val="#ppt_w"/>
                                          </p:val>
                                        </p:tav>
                                      </p:tavLst>
                                    </p:anim>
                                    <p:anim calcmode="lin" valueType="num">
                                      <p:cBhvr>
                                        <p:cTn id="192" dur="500" fill="hold"/>
                                        <p:tgtEl>
                                          <p:spTgt spid="37"/>
                                        </p:tgtEl>
                                        <p:attrNameLst>
                                          <p:attrName>ppt_h</p:attrName>
                                        </p:attrNameLst>
                                      </p:cBhvr>
                                      <p:tavLst>
                                        <p:tav tm="0">
                                          <p:val>
                                            <p:fltVal val="0"/>
                                          </p:val>
                                        </p:tav>
                                        <p:tav tm="100000">
                                          <p:val>
                                            <p:strVal val="#ppt_h"/>
                                          </p:val>
                                        </p:tav>
                                      </p:tavLst>
                                    </p:anim>
                                    <p:animEffect transition="in" filter="fade">
                                      <p:cBhvr>
                                        <p:cTn id="193" dur="500"/>
                                        <p:tgtEl>
                                          <p:spTgt spid="37"/>
                                        </p:tgtEl>
                                      </p:cBhvr>
                                    </p:animEffect>
                                  </p:childTnLst>
                                </p:cTn>
                              </p:par>
                            </p:childTnLst>
                          </p:cTn>
                        </p:par>
                        <p:par>
                          <p:cTn id="194" fill="hold">
                            <p:stCondLst>
                              <p:cond delay="9000"/>
                            </p:stCondLst>
                            <p:childTnLst>
                              <p:par>
                                <p:cTn id="195" presetID="53" presetClass="entr" presetSubtype="16" fill="hold" grpId="0" nodeType="afterEffect">
                                  <p:stCondLst>
                                    <p:cond delay="0"/>
                                  </p:stCondLst>
                                  <p:childTnLst>
                                    <p:set>
                                      <p:cBhvr>
                                        <p:cTn id="196" dur="1" fill="hold">
                                          <p:stCondLst>
                                            <p:cond delay="0"/>
                                          </p:stCondLst>
                                        </p:cTn>
                                        <p:tgtEl>
                                          <p:spTgt spid="38"/>
                                        </p:tgtEl>
                                        <p:attrNameLst>
                                          <p:attrName>style.visibility</p:attrName>
                                        </p:attrNameLst>
                                      </p:cBhvr>
                                      <p:to>
                                        <p:strVal val="visible"/>
                                      </p:to>
                                    </p:set>
                                    <p:anim calcmode="lin" valueType="num">
                                      <p:cBhvr>
                                        <p:cTn id="197" dur="500" fill="hold"/>
                                        <p:tgtEl>
                                          <p:spTgt spid="38"/>
                                        </p:tgtEl>
                                        <p:attrNameLst>
                                          <p:attrName>ppt_w</p:attrName>
                                        </p:attrNameLst>
                                      </p:cBhvr>
                                      <p:tavLst>
                                        <p:tav tm="0">
                                          <p:val>
                                            <p:fltVal val="0"/>
                                          </p:val>
                                        </p:tav>
                                        <p:tav tm="100000">
                                          <p:val>
                                            <p:strVal val="#ppt_w"/>
                                          </p:val>
                                        </p:tav>
                                      </p:tavLst>
                                    </p:anim>
                                    <p:anim calcmode="lin" valueType="num">
                                      <p:cBhvr>
                                        <p:cTn id="198" dur="500" fill="hold"/>
                                        <p:tgtEl>
                                          <p:spTgt spid="38"/>
                                        </p:tgtEl>
                                        <p:attrNameLst>
                                          <p:attrName>ppt_h</p:attrName>
                                        </p:attrNameLst>
                                      </p:cBhvr>
                                      <p:tavLst>
                                        <p:tav tm="0">
                                          <p:val>
                                            <p:fltVal val="0"/>
                                          </p:val>
                                        </p:tav>
                                        <p:tav tm="100000">
                                          <p:val>
                                            <p:strVal val="#ppt_h"/>
                                          </p:val>
                                        </p:tav>
                                      </p:tavLst>
                                    </p:anim>
                                    <p:animEffect transition="in" filter="fade">
                                      <p:cBhvr>
                                        <p:cTn id="199" dur="500"/>
                                        <p:tgtEl>
                                          <p:spTgt spid="38"/>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45"/>
                                        </p:tgtEl>
                                        <p:attrNameLst>
                                          <p:attrName>style.visibility</p:attrName>
                                        </p:attrNameLst>
                                      </p:cBhvr>
                                      <p:to>
                                        <p:strVal val="visible"/>
                                      </p:to>
                                    </p:set>
                                    <p:animEffect transition="in" filter="fade">
                                      <p:cBhvr>
                                        <p:cTn id="204" dur="500"/>
                                        <p:tgtEl>
                                          <p:spTgt spid="45"/>
                                        </p:tgtEl>
                                      </p:cBhvr>
                                    </p:animEffect>
                                  </p:childTnLst>
                                </p:cTn>
                              </p:par>
                            </p:childTnLst>
                          </p:cTn>
                        </p:par>
                        <p:par>
                          <p:cTn id="205" fill="hold">
                            <p:stCondLst>
                              <p:cond delay="500"/>
                            </p:stCondLst>
                            <p:childTnLst>
                              <p:par>
                                <p:cTn id="206" presetID="10" presetClass="entr" presetSubtype="0" fill="hold" grpId="0" nodeType="afterEffect">
                                  <p:stCondLst>
                                    <p:cond delay="0"/>
                                  </p:stCondLst>
                                  <p:childTnLst>
                                    <p:set>
                                      <p:cBhvr>
                                        <p:cTn id="207" dur="1" fill="hold">
                                          <p:stCondLst>
                                            <p:cond delay="0"/>
                                          </p:stCondLst>
                                        </p:cTn>
                                        <p:tgtEl>
                                          <p:spTgt spid="43"/>
                                        </p:tgtEl>
                                        <p:attrNameLst>
                                          <p:attrName>style.visibility</p:attrName>
                                        </p:attrNameLst>
                                      </p:cBhvr>
                                      <p:to>
                                        <p:strVal val="visible"/>
                                      </p:to>
                                    </p:set>
                                    <p:animEffect transition="in" filter="fade">
                                      <p:cBhvr>
                                        <p:cTn id="208" dur="500"/>
                                        <p:tgtEl>
                                          <p:spTgt spid="43"/>
                                        </p:tgtEl>
                                      </p:cBhvr>
                                    </p:animEffect>
                                  </p:childTnLst>
                                </p:cTn>
                              </p:par>
                            </p:childTnLst>
                          </p:cTn>
                        </p:par>
                        <p:par>
                          <p:cTn id="209" fill="hold">
                            <p:stCondLst>
                              <p:cond delay="1000"/>
                            </p:stCondLst>
                            <p:childTnLst>
                              <p:par>
                                <p:cTn id="210" presetID="10" presetClass="entr" presetSubtype="0" fill="hold" grpId="0" nodeType="afterEffect">
                                  <p:stCondLst>
                                    <p:cond delay="0"/>
                                  </p:stCondLst>
                                  <p:childTnLst>
                                    <p:set>
                                      <p:cBhvr>
                                        <p:cTn id="211" dur="1" fill="hold">
                                          <p:stCondLst>
                                            <p:cond delay="0"/>
                                          </p:stCondLst>
                                        </p:cTn>
                                        <p:tgtEl>
                                          <p:spTgt spid="41"/>
                                        </p:tgtEl>
                                        <p:attrNameLst>
                                          <p:attrName>style.visibility</p:attrName>
                                        </p:attrNameLst>
                                      </p:cBhvr>
                                      <p:to>
                                        <p:strVal val="visible"/>
                                      </p:to>
                                    </p:set>
                                    <p:animEffect transition="in" filter="fade">
                                      <p:cBhvr>
                                        <p:cTn id="212" dur="500"/>
                                        <p:tgtEl>
                                          <p:spTgt spid="41"/>
                                        </p:tgtEl>
                                      </p:cBhvr>
                                    </p:animEffect>
                                  </p:childTnLst>
                                </p:cTn>
                              </p:par>
                            </p:childTnLst>
                          </p:cTn>
                        </p:par>
                        <p:par>
                          <p:cTn id="213" fill="hold">
                            <p:stCondLst>
                              <p:cond delay="1500"/>
                            </p:stCondLst>
                            <p:childTnLst>
                              <p:par>
                                <p:cTn id="214" presetID="10" presetClass="entr" presetSubtype="0" fill="hold" grpId="0" nodeType="afterEffect">
                                  <p:stCondLst>
                                    <p:cond delay="0"/>
                                  </p:stCondLst>
                                  <p:childTnLst>
                                    <p:set>
                                      <p:cBhvr>
                                        <p:cTn id="215" dur="1" fill="hold">
                                          <p:stCondLst>
                                            <p:cond delay="0"/>
                                          </p:stCondLst>
                                        </p:cTn>
                                        <p:tgtEl>
                                          <p:spTgt spid="39"/>
                                        </p:tgtEl>
                                        <p:attrNameLst>
                                          <p:attrName>style.visibility</p:attrName>
                                        </p:attrNameLst>
                                      </p:cBhvr>
                                      <p:to>
                                        <p:strVal val="visible"/>
                                      </p:to>
                                    </p:set>
                                    <p:animEffect transition="in" filter="fade">
                                      <p:cBhvr>
                                        <p:cTn id="216" dur="500"/>
                                        <p:tgtEl>
                                          <p:spTgt spid="39"/>
                                        </p:tgtEl>
                                      </p:cBhvr>
                                    </p:animEffect>
                                  </p:childTnLst>
                                </p:cTn>
                              </p:par>
                            </p:childTnLst>
                          </p:cTn>
                        </p:par>
                        <p:par>
                          <p:cTn id="217" fill="hold">
                            <p:stCondLst>
                              <p:cond delay="2000"/>
                            </p:stCondLst>
                            <p:childTnLst>
                              <p:par>
                                <p:cTn id="218" presetID="10" presetClass="entr" presetSubtype="0" fill="hold" grpId="0" nodeType="afterEffect">
                                  <p:stCondLst>
                                    <p:cond delay="0"/>
                                  </p:stCondLst>
                                  <p:childTnLst>
                                    <p:set>
                                      <p:cBhvr>
                                        <p:cTn id="219" dur="1" fill="hold">
                                          <p:stCondLst>
                                            <p:cond delay="0"/>
                                          </p:stCondLst>
                                        </p:cTn>
                                        <p:tgtEl>
                                          <p:spTgt spid="42"/>
                                        </p:tgtEl>
                                        <p:attrNameLst>
                                          <p:attrName>style.visibility</p:attrName>
                                        </p:attrNameLst>
                                      </p:cBhvr>
                                      <p:to>
                                        <p:strVal val="visible"/>
                                      </p:to>
                                    </p:set>
                                    <p:animEffect transition="in" filter="fade">
                                      <p:cBhvr>
                                        <p:cTn id="220" dur="500"/>
                                        <p:tgtEl>
                                          <p:spTgt spid="42"/>
                                        </p:tgtEl>
                                      </p:cBhvr>
                                    </p:animEffect>
                                  </p:childTnLst>
                                </p:cTn>
                              </p:par>
                            </p:childTnLst>
                          </p:cTn>
                        </p:par>
                        <p:par>
                          <p:cTn id="221" fill="hold">
                            <p:stCondLst>
                              <p:cond delay="2500"/>
                            </p:stCondLst>
                            <p:childTnLst>
                              <p:par>
                                <p:cTn id="222" presetID="10" presetClass="entr" presetSubtype="0" fill="hold" grpId="0" nodeType="afterEffect">
                                  <p:stCondLst>
                                    <p:cond delay="0"/>
                                  </p:stCondLst>
                                  <p:childTnLst>
                                    <p:set>
                                      <p:cBhvr>
                                        <p:cTn id="223" dur="1" fill="hold">
                                          <p:stCondLst>
                                            <p:cond delay="0"/>
                                          </p:stCondLst>
                                        </p:cTn>
                                        <p:tgtEl>
                                          <p:spTgt spid="40"/>
                                        </p:tgtEl>
                                        <p:attrNameLst>
                                          <p:attrName>style.visibility</p:attrName>
                                        </p:attrNameLst>
                                      </p:cBhvr>
                                      <p:to>
                                        <p:strVal val="visible"/>
                                      </p:to>
                                    </p:set>
                                    <p:animEffect transition="in" filter="fade">
                                      <p:cBhvr>
                                        <p:cTn id="224" dur="500"/>
                                        <p:tgtEl>
                                          <p:spTgt spid="40"/>
                                        </p:tgtEl>
                                      </p:cBhvr>
                                    </p:animEffect>
                                  </p:childTnLst>
                                </p:cTn>
                              </p:par>
                            </p:childTnLst>
                          </p:cTn>
                        </p:par>
                        <p:par>
                          <p:cTn id="225" fill="hold">
                            <p:stCondLst>
                              <p:cond delay="3000"/>
                            </p:stCondLst>
                            <p:childTnLst>
                              <p:par>
                                <p:cTn id="226" presetID="10" presetClass="entr" presetSubtype="0" fill="hold" grpId="0" nodeType="afterEffect">
                                  <p:stCondLst>
                                    <p:cond delay="0"/>
                                  </p:stCondLst>
                                  <p:childTnLst>
                                    <p:set>
                                      <p:cBhvr>
                                        <p:cTn id="227" dur="1" fill="hold">
                                          <p:stCondLst>
                                            <p:cond delay="0"/>
                                          </p:stCondLst>
                                        </p:cTn>
                                        <p:tgtEl>
                                          <p:spTgt spid="44"/>
                                        </p:tgtEl>
                                        <p:attrNameLst>
                                          <p:attrName>style.visibility</p:attrName>
                                        </p:attrNameLst>
                                      </p:cBhvr>
                                      <p:to>
                                        <p:strVal val="visible"/>
                                      </p:to>
                                    </p:set>
                                    <p:animEffect transition="in" filter="fade">
                                      <p:cBhvr>
                                        <p:cTn id="228" dur="500"/>
                                        <p:tgtEl>
                                          <p:spTgt spid="44"/>
                                        </p:tgtEl>
                                      </p:cBhvr>
                                    </p:animEffect>
                                  </p:childTnLst>
                                </p:cTn>
                              </p:par>
                            </p:childTnLst>
                          </p:cTn>
                        </p:par>
                      </p:childTnLst>
                    </p:cTn>
                  </p:par>
                  <p:par>
                    <p:cTn id="229" fill="hold">
                      <p:stCondLst>
                        <p:cond delay="indefinite"/>
                      </p:stCondLst>
                      <p:childTnLst>
                        <p:par>
                          <p:cTn id="230" fill="hold">
                            <p:stCondLst>
                              <p:cond delay="0"/>
                            </p:stCondLst>
                            <p:childTnLst>
                              <p:par>
                                <p:cTn id="231" presetID="42" presetClass="entr" presetSubtype="0" fill="hold" grpId="0" nodeType="clickEffect">
                                  <p:stCondLst>
                                    <p:cond delay="0"/>
                                  </p:stCondLst>
                                  <p:childTnLst>
                                    <p:set>
                                      <p:cBhvr>
                                        <p:cTn id="232" dur="1" fill="hold">
                                          <p:stCondLst>
                                            <p:cond delay="0"/>
                                          </p:stCondLst>
                                        </p:cTn>
                                        <p:tgtEl>
                                          <p:spTgt spid="53"/>
                                        </p:tgtEl>
                                        <p:attrNameLst>
                                          <p:attrName>style.visibility</p:attrName>
                                        </p:attrNameLst>
                                      </p:cBhvr>
                                      <p:to>
                                        <p:strVal val="visible"/>
                                      </p:to>
                                    </p:set>
                                    <p:animEffect transition="in" filter="fade">
                                      <p:cBhvr>
                                        <p:cTn id="233" dur="250"/>
                                        <p:tgtEl>
                                          <p:spTgt spid="53"/>
                                        </p:tgtEl>
                                      </p:cBhvr>
                                    </p:animEffect>
                                    <p:anim calcmode="lin" valueType="num">
                                      <p:cBhvr>
                                        <p:cTn id="234" dur="250" fill="hold"/>
                                        <p:tgtEl>
                                          <p:spTgt spid="53"/>
                                        </p:tgtEl>
                                        <p:attrNameLst>
                                          <p:attrName>ppt_x</p:attrName>
                                        </p:attrNameLst>
                                      </p:cBhvr>
                                      <p:tavLst>
                                        <p:tav tm="0">
                                          <p:val>
                                            <p:strVal val="#ppt_x"/>
                                          </p:val>
                                        </p:tav>
                                        <p:tav tm="100000">
                                          <p:val>
                                            <p:strVal val="#ppt_x"/>
                                          </p:val>
                                        </p:tav>
                                      </p:tavLst>
                                    </p:anim>
                                    <p:anim calcmode="lin" valueType="num">
                                      <p:cBhvr>
                                        <p:cTn id="235" dur="250" fill="hold"/>
                                        <p:tgtEl>
                                          <p:spTgt spid="53"/>
                                        </p:tgtEl>
                                        <p:attrNameLst>
                                          <p:attrName>ppt_y</p:attrName>
                                        </p:attrNameLst>
                                      </p:cBhvr>
                                      <p:tavLst>
                                        <p:tav tm="0">
                                          <p:val>
                                            <p:strVal val="#ppt_y+.1"/>
                                          </p:val>
                                        </p:tav>
                                        <p:tav tm="100000">
                                          <p:val>
                                            <p:strVal val="#ppt_y"/>
                                          </p:val>
                                        </p:tav>
                                      </p:tavLst>
                                    </p:anim>
                                  </p:childTnLst>
                                </p:cTn>
                              </p:par>
                            </p:childTnLst>
                          </p:cTn>
                        </p:par>
                        <p:par>
                          <p:cTn id="236" fill="hold">
                            <p:stCondLst>
                              <p:cond delay="250"/>
                            </p:stCondLst>
                            <p:childTnLst>
                              <p:par>
                                <p:cTn id="237" presetID="42" presetClass="entr" presetSubtype="0" fill="hold" grpId="0" nodeType="afterEffect">
                                  <p:stCondLst>
                                    <p:cond delay="0"/>
                                  </p:stCondLst>
                                  <p:childTnLst>
                                    <p:set>
                                      <p:cBhvr>
                                        <p:cTn id="238" dur="1" fill="hold">
                                          <p:stCondLst>
                                            <p:cond delay="0"/>
                                          </p:stCondLst>
                                        </p:cTn>
                                        <p:tgtEl>
                                          <p:spTgt spid="59"/>
                                        </p:tgtEl>
                                        <p:attrNameLst>
                                          <p:attrName>style.visibility</p:attrName>
                                        </p:attrNameLst>
                                      </p:cBhvr>
                                      <p:to>
                                        <p:strVal val="visible"/>
                                      </p:to>
                                    </p:set>
                                    <p:animEffect transition="in" filter="fade">
                                      <p:cBhvr>
                                        <p:cTn id="239" dur="250"/>
                                        <p:tgtEl>
                                          <p:spTgt spid="59"/>
                                        </p:tgtEl>
                                      </p:cBhvr>
                                    </p:animEffect>
                                    <p:anim calcmode="lin" valueType="num">
                                      <p:cBhvr>
                                        <p:cTn id="240" dur="250" fill="hold"/>
                                        <p:tgtEl>
                                          <p:spTgt spid="59"/>
                                        </p:tgtEl>
                                        <p:attrNameLst>
                                          <p:attrName>ppt_x</p:attrName>
                                        </p:attrNameLst>
                                      </p:cBhvr>
                                      <p:tavLst>
                                        <p:tav tm="0">
                                          <p:val>
                                            <p:strVal val="#ppt_x"/>
                                          </p:val>
                                        </p:tav>
                                        <p:tav tm="100000">
                                          <p:val>
                                            <p:strVal val="#ppt_x"/>
                                          </p:val>
                                        </p:tav>
                                      </p:tavLst>
                                    </p:anim>
                                    <p:anim calcmode="lin" valueType="num">
                                      <p:cBhvr>
                                        <p:cTn id="241" dur="250" fill="hold"/>
                                        <p:tgtEl>
                                          <p:spTgt spid="59"/>
                                        </p:tgtEl>
                                        <p:attrNameLst>
                                          <p:attrName>ppt_y</p:attrName>
                                        </p:attrNameLst>
                                      </p:cBhvr>
                                      <p:tavLst>
                                        <p:tav tm="0">
                                          <p:val>
                                            <p:strVal val="#ppt_y+.1"/>
                                          </p:val>
                                        </p:tav>
                                        <p:tav tm="100000">
                                          <p:val>
                                            <p:strVal val="#ppt_y"/>
                                          </p:val>
                                        </p:tav>
                                      </p:tavLst>
                                    </p:anim>
                                  </p:childTnLst>
                                </p:cTn>
                              </p:par>
                            </p:childTnLst>
                          </p:cTn>
                        </p:par>
                        <p:par>
                          <p:cTn id="242" fill="hold">
                            <p:stCondLst>
                              <p:cond delay="500"/>
                            </p:stCondLst>
                            <p:childTnLst>
                              <p:par>
                                <p:cTn id="243" presetID="42" presetClass="entr" presetSubtype="0" fill="hold" grpId="0" nodeType="afterEffect">
                                  <p:stCondLst>
                                    <p:cond delay="0"/>
                                  </p:stCondLst>
                                  <p:childTnLst>
                                    <p:set>
                                      <p:cBhvr>
                                        <p:cTn id="244" dur="1" fill="hold">
                                          <p:stCondLst>
                                            <p:cond delay="0"/>
                                          </p:stCondLst>
                                        </p:cTn>
                                        <p:tgtEl>
                                          <p:spTgt spid="54"/>
                                        </p:tgtEl>
                                        <p:attrNameLst>
                                          <p:attrName>style.visibility</p:attrName>
                                        </p:attrNameLst>
                                      </p:cBhvr>
                                      <p:to>
                                        <p:strVal val="visible"/>
                                      </p:to>
                                    </p:set>
                                    <p:animEffect transition="in" filter="fade">
                                      <p:cBhvr>
                                        <p:cTn id="245" dur="250"/>
                                        <p:tgtEl>
                                          <p:spTgt spid="54"/>
                                        </p:tgtEl>
                                      </p:cBhvr>
                                    </p:animEffect>
                                    <p:anim calcmode="lin" valueType="num">
                                      <p:cBhvr>
                                        <p:cTn id="246" dur="250" fill="hold"/>
                                        <p:tgtEl>
                                          <p:spTgt spid="54"/>
                                        </p:tgtEl>
                                        <p:attrNameLst>
                                          <p:attrName>ppt_x</p:attrName>
                                        </p:attrNameLst>
                                      </p:cBhvr>
                                      <p:tavLst>
                                        <p:tav tm="0">
                                          <p:val>
                                            <p:strVal val="#ppt_x"/>
                                          </p:val>
                                        </p:tav>
                                        <p:tav tm="100000">
                                          <p:val>
                                            <p:strVal val="#ppt_x"/>
                                          </p:val>
                                        </p:tav>
                                      </p:tavLst>
                                    </p:anim>
                                    <p:anim calcmode="lin" valueType="num">
                                      <p:cBhvr>
                                        <p:cTn id="247" dur="250" fill="hold"/>
                                        <p:tgtEl>
                                          <p:spTgt spid="54"/>
                                        </p:tgtEl>
                                        <p:attrNameLst>
                                          <p:attrName>ppt_y</p:attrName>
                                        </p:attrNameLst>
                                      </p:cBhvr>
                                      <p:tavLst>
                                        <p:tav tm="0">
                                          <p:val>
                                            <p:strVal val="#ppt_y+.1"/>
                                          </p:val>
                                        </p:tav>
                                        <p:tav tm="100000">
                                          <p:val>
                                            <p:strVal val="#ppt_y"/>
                                          </p:val>
                                        </p:tav>
                                      </p:tavLst>
                                    </p:anim>
                                  </p:childTnLst>
                                </p:cTn>
                              </p:par>
                            </p:childTnLst>
                          </p:cTn>
                        </p:par>
                        <p:par>
                          <p:cTn id="248" fill="hold">
                            <p:stCondLst>
                              <p:cond delay="750"/>
                            </p:stCondLst>
                            <p:childTnLst>
                              <p:par>
                                <p:cTn id="249" presetID="42" presetClass="entr" presetSubtype="0" fill="hold" grpId="0" nodeType="afterEffect">
                                  <p:stCondLst>
                                    <p:cond delay="0"/>
                                  </p:stCondLst>
                                  <p:childTnLst>
                                    <p:set>
                                      <p:cBhvr>
                                        <p:cTn id="250" dur="1" fill="hold">
                                          <p:stCondLst>
                                            <p:cond delay="0"/>
                                          </p:stCondLst>
                                        </p:cTn>
                                        <p:tgtEl>
                                          <p:spTgt spid="49"/>
                                        </p:tgtEl>
                                        <p:attrNameLst>
                                          <p:attrName>style.visibility</p:attrName>
                                        </p:attrNameLst>
                                      </p:cBhvr>
                                      <p:to>
                                        <p:strVal val="visible"/>
                                      </p:to>
                                    </p:set>
                                    <p:animEffect transition="in" filter="fade">
                                      <p:cBhvr>
                                        <p:cTn id="251" dur="250"/>
                                        <p:tgtEl>
                                          <p:spTgt spid="49"/>
                                        </p:tgtEl>
                                      </p:cBhvr>
                                    </p:animEffect>
                                    <p:anim calcmode="lin" valueType="num">
                                      <p:cBhvr>
                                        <p:cTn id="252" dur="250" fill="hold"/>
                                        <p:tgtEl>
                                          <p:spTgt spid="49"/>
                                        </p:tgtEl>
                                        <p:attrNameLst>
                                          <p:attrName>ppt_x</p:attrName>
                                        </p:attrNameLst>
                                      </p:cBhvr>
                                      <p:tavLst>
                                        <p:tav tm="0">
                                          <p:val>
                                            <p:strVal val="#ppt_x"/>
                                          </p:val>
                                        </p:tav>
                                        <p:tav tm="100000">
                                          <p:val>
                                            <p:strVal val="#ppt_x"/>
                                          </p:val>
                                        </p:tav>
                                      </p:tavLst>
                                    </p:anim>
                                    <p:anim calcmode="lin" valueType="num">
                                      <p:cBhvr>
                                        <p:cTn id="253" dur="250" fill="hold"/>
                                        <p:tgtEl>
                                          <p:spTgt spid="49"/>
                                        </p:tgtEl>
                                        <p:attrNameLst>
                                          <p:attrName>ppt_y</p:attrName>
                                        </p:attrNameLst>
                                      </p:cBhvr>
                                      <p:tavLst>
                                        <p:tav tm="0">
                                          <p:val>
                                            <p:strVal val="#ppt_y+.1"/>
                                          </p:val>
                                        </p:tav>
                                        <p:tav tm="100000">
                                          <p:val>
                                            <p:strVal val="#ppt_y"/>
                                          </p:val>
                                        </p:tav>
                                      </p:tavLst>
                                    </p:anim>
                                  </p:childTnLst>
                                </p:cTn>
                              </p:par>
                            </p:childTnLst>
                          </p:cTn>
                        </p:par>
                        <p:par>
                          <p:cTn id="254" fill="hold">
                            <p:stCondLst>
                              <p:cond delay="1000"/>
                            </p:stCondLst>
                            <p:childTnLst>
                              <p:par>
                                <p:cTn id="255" presetID="42" presetClass="entr" presetSubtype="0" fill="hold" grpId="0" nodeType="afterEffect">
                                  <p:stCondLst>
                                    <p:cond delay="0"/>
                                  </p:stCondLst>
                                  <p:childTnLst>
                                    <p:set>
                                      <p:cBhvr>
                                        <p:cTn id="256" dur="1" fill="hold">
                                          <p:stCondLst>
                                            <p:cond delay="0"/>
                                          </p:stCondLst>
                                        </p:cTn>
                                        <p:tgtEl>
                                          <p:spTgt spid="62"/>
                                        </p:tgtEl>
                                        <p:attrNameLst>
                                          <p:attrName>style.visibility</p:attrName>
                                        </p:attrNameLst>
                                      </p:cBhvr>
                                      <p:to>
                                        <p:strVal val="visible"/>
                                      </p:to>
                                    </p:set>
                                    <p:animEffect transition="in" filter="fade">
                                      <p:cBhvr>
                                        <p:cTn id="257" dur="250"/>
                                        <p:tgtEl>
                                          <p:spTgt spid="62"/>
                                        </p:tgtEl>
                                      </p:cBhvr>
                                    </p:animEffect>
                                    <p:anim calcmode="lin" valueType="num">
                                      <p:cBhvr>
                                        <p:cTn id="258" dur="250" fill="hold"/>
                                        <p:tgtEl>
                                          <p:spTgt spid="62"/>
                                        </p:tgtEl>
                                        <p:attrNameLst>
                                          <p:attrName>ppt_x</p:attrName>
                                        </p:attrNameLst>
                                      </p:cBhvr>
                                      <p:tavLst>
                                        <p:tav tm="0">
                                          <p:val>
                                            <p:strVal val="#ppt_x"/>
                                          </p:val>
                                        </p:tav>
                                        <p:tav tm="100000">
                                          <p:val>
                                            <p:strVal val="#ppt_x"/>
                                          </p:val>
                                        </p:tav>
                                      </p:tavLst>
                                    </p:anim>
                                    <p:anim calcmode="lin" valueType="num">
                                      <p:cBhvr>
                                        <p:cTn id="259" dur="250" fill="hold"/>
                                        <p:tgtEl>
                                          <p:spTgt spid="62"/>
                                        </p:tgtEl>
                                        <p:attrNameLst>
                                          <p:attrName>ppt_y</p:attrName>
                                        </p:attrNameLst>
                                      </p:cBhvr>
                                      <p:tavLst>
                                        <p:tav tm="0">
                                          <p:val>
                                            <p:strVal val="#ppt_y+.1"/>
                                          </p:val>
                                        </p:tav>
                                        <p:tav tm="100000">
                                          <p:val>
                                            <p:strVal val="#ppt_y"/>
                                          </p:val>
                                        </p:tav>
                                      </p:tavLst>
                                    </p:anim>
                                  </p:childTnLst>
                                </p:cTn>
                              </p:par>
                            </p:childTnLst>
                          </p:cTn>
                        </p:par>
                        <p:par>
                          <p:cTn id="260" fill="hold">
                            <p:stCondLst>
                              <p:cond delay="1250"/>
                            </p:stCondLst>
                            <p:childTnLst>
                              <p:par>
                                <p:cTn id="261" presetID="42" presetClass="entr" presetSubtype="0" fill="hold" grpId="0" nodeType="afterEffect">
                                  <p:stCondLst>
                                    <p:cond delay="0"/>
                                  </p:stCondLst>
                                  <p:childTnLst>
                                    <p:set>
                                      <p:cBhvr>
                                        <p:cTn id="262" dur="1" fill="hold">
                                          <p:stCondLst>
                                            <p:cond delay="0"/>
                                          </p:stCondLst>
                                        </p:cTn>
                                        <p:tgtEl>
                                          <p:spTgt spid="55"/>
                                        </p:tgtEl>
                                        <p:attrNameLst>
                                          <p:attrName>style.visibility</p:attrName>
                                        </p:attrNameLst>
                                      </p:cBhvr>
                                      <p:to>
                                        <p:strVal val="visible"/>
                                      </p:to>
                                    </p:set>
                                    <p:animEffect transition="in" filter="fade">
                                      <p:cBhvr>
                                        <p:cTn id="263" dur="250"/>
                                        <p:tgtEl>
                                          <p:spTgt spid="55"/>
                                        </p:tgtEl>
                                      </p:cBhvr>
                                    </p:animEffect>
                                    <p:anim calcmode="lin" valueType="num">
                                      <p:cBhvr>
                                        <p:cTn id="264" dur="250" fill="hold"/>
                                        <p:tgtEl>
                                          <p:spTgt spid="55"/>
                                        </p:tgtEl>
                                        <p:attrNameLst>
                                          <p:attrName>ppt_x</p:attrName>
                                        </p:attrNameLst>
                                      </p:cBhvr>
                                      <p:tavLst>
                                        <p:tav tm="0">
                                          <p:val>
                                            <p:strVal val="#ppt_x"/>
                                          </p:val>
                                        </p:tav>
                                        <p:tav tm="100000">
                                          <p:val>
                                            <p:strVal val="#ppt_x"/>
                                          </p:val>
                                        </p:tav>
                                      </p:tavLst>
                                    </p:anim>
                                    <p:anim calcmode="lin" valueType="num">
                                      <p:cBhvr>
                                        <p:cTn id="265" dur="250" fill="hold"/>
                                        <p:tgtEl>
                                          <p:spTgt spid="55"/>
                                        </p:tgtEl>
                                        <p:attrNameLst>
                                          <p:attrName>ppt_y</p:attrName>
                                        </p:attrNameLst>
                                      </p:cBhvr>
                                      <p:tavLst>
                                        <p:tav tm="0">
                                          <p:val>
                                            <p:strVal val="#ppt_y+.1"/>
                                          </p:val>
                                        </p:tav>
                                        <p:tav tm="100000">
                                          <p:val>
                                            <p:strVal val="#ppt_y"/>
                                          </p:val>
                                        </p:tav>
                                      </p:tavLst>
                                    </p:anim>
                                  </p:childTnLst>
                                </p:cTn>
                              </p:par>
                            </p:childTnLst>
                          </p:cTn>
                        </p:par>
                        <p:par>
                          <p:cTn id="266" fill="hold">
                            <p:stCondLst>
                              <p:cond delay="1500"/>
                            </p:stCondLst>
                            <p:childTnLst>
                              <p:par>
                                <p:cTn id="267" presetID="42" presetClass="entr" presetSubtype="0" fill="hold" grpId="0" nodeType="afterEffect">
                                  <p:stCondLst>
                                    <p:cond delay="0"/>
                                  </p:stCondLst>
                                  <p:childTnLst>
                                    <p:set>
                                      <p:cBhvr>
                                        <p:cTn id="268" dur="1" fill="hold">
                                          <p:stCondLst>
                                            <p:cond delay="0"/>
                                          </p:stCondLst>
                                        </p:cTn>
                                        <p:tgtEl>
                                          <p:spTgt spid="50"/>
                                        </p:tgtEl>
                                        <p:attrNameLst>
                                          <p:attrName>style.visibility</p:attrName>
                                        </p:attrNameLst>
                                      </p:cBhvr>
                                      <p:to>
                                        <p:strVal val="visible"/>
                                      </p:to>
                                    </p:set>
                                    <p:animEffect transition="in" filter="fade">
                                      <p:cBhvr>
                                        <p:cTn id="269" dur="250"/>
                                        <p:tgtEl>
                                          <p:spTgt spid="50"/>
                                        </p:tgtEl>
                                      </p:cBhvr>
                                    </p:animEffect>
                                    <p:anim calcmode="lin" valueType="num">
                                      <p:cBhvr>
                                        <p:cTn id="270" dur="250" fill="hold"/>
                                        <p:tgtEl>
                                          <p:spTgt spid="50"/>
                                        </p:tgtEl>
                                        <p:attrNameLst>
                                          <p:attrName>ppt_x</p:attrName>
                                        </p:attrNameLst>
                                      </p:cBhvr>
                                      <p:tavLst>
                                        <p:tav tm="0">
                                          <p:val>
                                            <p:strVal val="#ppt_x"/>
                                          </p:val>
                                        </p:tav>
                                        <p:tav tm="100000">
                                          <p:val>
                                            <p:strVal val="#ppt_x"/>
                                          </p:val>
                                        </p:tav>
                                      </p:tavLst>
                                    </p:anim>
                                    <p:anim calcmode="lin" valueType="num">
                                      <p:cBhvr>
                                        <p:cTn id="271" dur="250" fill="hold"/>
                                        <p:tgtEl>
                                          <p:spTgt spid="50"/>
                                        </p:tgtEl>
                                        <p:attrNameLst>
                                          <p:attrName>ppt_y</p:attrName>
                                        </p:attrNameLst>
                                      </p:cBhvr>
                                      <p:tavLst>
                                        <p:tav tm="0">
                                          <p:val>
                                            <p:strVal val="#ppt_y+.1"/>
                                          </p:val>
                                        </p:tav>
                                        <p:tav tm="100000">
                                          <p:val>
                                            <p:strVal val="#ppt_y"/>
                                          </p:val>
                                        </p:tav>
                                      </p:tavLst>
                                    </p:anim>
                                  </p:childTnLst>
                                </p:cTn>
                              </p:par>
                            </p:childTnLst>
                          </p:cTn>
                        </p:par>
                        <p:par>
                          <p:cTn id="272" fill="hold">
                            <p:stCondLst>
                              <p:cond delay="1750"/>
                            </p:stCondLst>
                            <p:childTnLst>
                              <p:par>
                                <p:cTn id="273" presetID="42" presetClass="entr" presetSubtype="0" fill="hold" grpId="0" nodeType="afterEffect">
                                  <p:stCondLst>
                                    <p:cond delay="0"/>
                                  </p:stCondLst>
                                  <p:childTnLst>
                                    <p:set>
                                      <p:cBhvr>
                                        <p:cTn id="274" dur="1" fill="hold">
                                          <p:stCondLst>
                                            <p:cond delay="0"/>
                                          </p:stCondLst>
                                        </p:cTn>
                                        <p:tgtEl>
                                          <p:spTgt spid="57"/>
                                        </p:tgtEl>
                                        <p:attrNameLst>
                                          <p:attrName>style.visibility</p:attrName>
                                        </p:attrNameLst>
                                      </p:cBhvr>
                                      <p:to>
                                        <p:strVal val="visible"/>
                                      </p:to>
                                    </p:set>
                                    <p:animEffect transition="in" filter="fade">
                                      <p:cBhvr>
                                        <p:cTn id="275" dur="250"/>
                                        <p:tgtEl>
                                          <p:spTgt spid="57"/>
                                        </p:tgtEl>
                                      </p:cBhvr>
                                    </p:animEffect>
                                    <p:anim calcmode="lin" valueType="num">
                                      <p:cBhvr>
                                        <p:cTn id="276" dur="250" fill="hold"/>
                                        <p:tgtEl>
                                          <p:spTgt spid="57"/>
                                        </p:tgtEl>
                                        <p:attrNameLst>
                                          <p:attrName>ppt_x</p:attrName>
                                        </p:attrNameLst>
                                      </p:cBhvr>
                                      <p:tavLst>
                                        <p:tav tm="0">
                                          <p:val>
                                            <p:strVal val="#ppt_x"/>
                                          </p:val>
                                        </p:tav>
                                        <p:tav tm="100000">
                                          <p:val>
                                            <p:strVal val="#ppt_x"/>
                                          </p:val>
                                        </p:tav>
                                      </p:tavLst>
                                    </p:anim>
                                    <p:anim calcmode="lin" valueType="num">
                                      <p:cBhvr>
                                        <p:cTn id="277" dur="250" fill="hold"/>
                                        <p:tgtEl>
                                          <p:spTgt spid="57"/>
                                        </p:tgtEl>
                                        <p:attrNameLst>
                                          <p:attrName>ppt_y</p:attrName>
                                        </p:attrNameLst>
                                      </p:cBhvr>
                                      <p:tavLst>
                                        <p:tav tm="0">
                                          <p:val>
                                            <p:strVal val="#ppt_y+.1"/>
                                          </p:val>
                                        </p:tav>
                                        <p:tav tm="100000">
                                          <p:val>
                                            <p:strVal val="#ppt_y"/>
                                          </p:val>
                                        </p:tav>
                                      </p:tavLst>
                                    </p:anim>
                                  </p:childTnLst>
                                </p:cTn>
                              </p:par>
                            </p:childTnLst>
                          </p:cTn>
                        </p:par>
                        <p:par>
                          <p:cTn id="278" fill="hold">
                            <p:stCondLst>
                              <p:cond delay="2000"/>
                            </p:stCondLst>
                            <p:childTnLst>
                              <p:par>
                                <p:cTn id="279" presetID="42" presetClass="entr" presetSubtype="0" fill="hold" grpId="0" nodeType="afterEffect">
                                  <p:stCondLst>
                                    <p:cond delay="0"/>
                                  </p:stCondLst>
                                  <p:childTnLst>
                                    <p:set>
                                      <p:cBhvr>
                                        <p:cTn id="280" dur="1" fill="hold">
                                          <p:stCondLst>
                                            <p:cond delay="0"/>
                                          </p:stCondLst>
                                        </p:cTn>
                                        <p:tgtEl>
                                          <p:spTgt spid="56"/>
                                        </p:tgtEl>
                                        <p:attrNameLst>
                                          <p:attrName>style.visibility</p:attrName>
                                        </p:attrNameLst>
                                      </p:cBhvr>
                                      <p:to>
                                        <p:strVal val="visible"/>
                                      </p:to>
                                    </p:set>
                                    <p:animEffect transition="in" filter="fade">
                                      <p:cBhvr>
                                        <p:cTn id="281" dur="250"/>
                                        <p:tgtEl>
                                          <p:spTgt spid="56"/>
                                        </p:tgtEl>
                                      </p:cBhvr>
                                    </p:animEffect>
                                    <p:anim calcmode="lin" valueType="num">
                                      <p:cBhvr>
                                        <p:cTn id="282" dur="250" fill="hold"/>
                                        <p:tgtEl>
                                          <p:spTgt spid="56"/>
                                        </p:tgtEl>
                                        <p:attrNameLst>
                                          <p:attrName>ppt_x</p:attrName>
                                        </p:attrNameLst>
                                      </p:cBhvr>
                                      <p:tavLst>
                                        <p:tav tm="0">
                                          <p:val>
                                            <p:strVal val="#ppt_x"/>
                                          </p:val>
                                        </p:tav>
                                        <p:tav tm="100000">
                                          <p:val>
                                            <p:strVal val="#ppt_x"/>
                                          </p:val>
                                        </p:tav>
                                      </p:tavLst>
                                    </p:anim>
                                    <p:anim calcmode="lin" valueType="num">
                                      <p:cBhvr>
                                        <p:cTn id="283" dur="250" fill="hold"/>
                                        <p:tgtEl>
                                          <p:spTgt spid="56"/>
                                        </p:tgtEl>
                                        <p:attrNameLst>
                                          <p:attrName>ppt_y</p:attrName>
                                        </p:attrNameLst>
                                      </p:cBhvr>
                                      <p:tavLst>
                                        <p:tav tm="0">
                                          <p:val>
                                            <p:strVal val="#ppt_y+.1"/>
                                          </p:val>
                                        </p:tav>
                                        <p:tav tm="100000">
                                          <p:val>
                                            <p:strVal val="#ppt_y"/>
                                          </p:val>
                                        </p:tav>
                                      </p:tavLst>
                                    </p:anim>
                                  </p:childTnLst>
                                </p:cTn>
                              </p:par>
                            </p:childTnLst>
                          </p:cTn>
                        </p:par>
                        <p:par>
                          <p:cTn id="284" fill="hold">
                            <p:stCondLst>
                              <p:cond delay="2250"/>
                            </p:stCondLst>
                            <p:childTnLst>
                              <p:par>
                                <p:cTn id="285" presetID="42" presetClass="entr" presetSubtype="0" fill="hold" grpId="0" nodeType="afterEffect">
                                  <p:stCondLst>
                                    <p:cond delay="0"/>
                                  </p:stCondLst>
                                  <p:childTnLst>
                                    <p:set>
                                      <p:cBhvr>
                                        <p:cTn id="286" dur="1" fill="hold">
                                          <p:stCondLst>
                                            <p:cond delay="0"/>
                                          </p:stCondLst>
                                        </p:cTn>
                                        <p:tgtEl>
                                          <p:spTgt spid="48"/>
                                        </p:tgtEl>
                                        <p:attrNameLst>
                                          <p:attrName>style.visibility</p:attrName>
                                        </p:attrNameLst>
                                      </p:cBhvr>
                                      <p:to>
                                        <p:strVal val="visible"/>
                                      </p:to>
                                    </p:set>
                                    <p:animEffect transition="in" filter="fade">
                                      <p:cBhvr>
                                        <p:cTn id="287" dur="250"/>
                                        <p:tgtEl>
                                          <p:spTgt spid="48"/>
                                        </p:tgtEl>
                                      </p:cBhvr>
                                    </p:animEffect>
                                    <p:anim calcmode="lin" valueType="num">
                                      <p:cBhvr>
                                        <p:cTn id="288" dur="250" fill="hold"/>
                                        <p:tgtEl>
                                          <p:spTgt spid="48"/>
                                        </p:tgtEl>
                                        <p:attrNameLst>
                                          <p:attrName>ppt_x</p:attrName>
                                        </p:attrNameLst>
                                      </p:cBhvr>
                                      <p:tavLst>
                                        <p:tav tm="0">
                                          <p:val>
                                            <p:strVal val="#ppt_x"/>
                                          </p:val>
                                        </p:tav>
                                        <p:tav tm="100000">
                                          <p:val>
                                            <p:strVal val="#ppt_x"/>
                                          </p:val>
                                        </p:tav>
                                      </p:tavLst>
                                    </p:anim>
                                    <p:anim calcmode="lin" valueType="num">
                                      <p:cBhvr>
                                        <p:cTn id="289" dur="250" fill="hold"/>
                                        <p:tgtEl>
                                          <p:spTgt spid="48"/>
                                        </p:tgtEl>
                                        <p:attrNameLst>
                                          <p:attrName>ppt_y</p:attrName>
                                        </p:attrNameLst>
                                      </p:cBhvr>
                                      <p:tavLst>
                                        <p:tav tm="0">
                                          <p:val>
                                            <p:strVal val="#ppt_y+.1"/>
                                          </p:val>
                                        </p:tav>
                                        <p:tav tm="100000">
                                          <p:val>
                                            <p:strVal val="#ppt_y"/>
                                          </p:val>
                                        </p:tav>
                                      </p:tavLst>
                                    </p:anim>
                                  </p:childTnLst>
                                </p:cTn>
                              </p:par>
                            </p:childTnLst>
                          </p:cTn>
                        </p:par>
                        <p:par>
                          <p:cTn id="290" fill="hold">
                            <p:stCondLst>
                              <p:cond delay="2500"/>
                            </p:stCondLst>
                            <p:childTnLst>
                              <p:par>
                                <p:cTn id="291" presetID="42" presetClass="entr" presetSubtype="0" fill="hold" grpId="0" nodeType="afterEffect">
                                  <p:stCondLst>
                                    <p:cond delay="0"/>
                                  </p:stCondLst>
                                  <p:childTnLst>
                                    <p:set>
                                      <p:cBhvr>
                                        <p:cTn id="292" dur="1" fill="hold">
                                          <p:stCondLst>
                                            <p:cond delay="0"/>
                                          </p:stCondLst>
                                        </p:cTn>
                                        <p:tgtEl>
                                          <p:spTgt spid="51"/>
                                        </p:tgtEl>
                                        <p:attrNameLst>
                                          <p:attrName>style.visibility</p:attrName>
                                        </p:attrNameLst>
                                      </p:cBhvr>
                                      <p:to>
                                        <p:strVal val="visible"/>
                                      </p:to>
                                    </p:set>
                                    <p:animEffect transition="in" filter="fade">
                                      <p:cBhvr>
                                        <p:cTn id="293" dur="250"/>
                                        <p:tgtEl>
                                          <p:spTgt spid="51"/>
                                        </p:tgtEl>
                                      </p:cBhvr>
                                    </p:animEffect>
                                    <p:anim calcmode="lin" valueType="num">
                                      <p:cBhvr>
                                        <p:cTn id="294" dur="250" fill="hold"/>
                                        <p:tgtEl>
                                          <p:spTgt spid="51"/>
                                        </p:tgtEl>
                                        <p:attrNameLst>
                                          <p:attrName>ppt_x</p:attrName>
                                        </p:attrNameLst>
                                      </p:cBhvr>
                                      <p:tavLst>
                                        <p:tav tm="0">
                                          <p:val>
                                            <p:strVal val="#ppt_x"/>
                                          </p:val>
                                        </p:tav>
                                        <p:tav tm="100000">
                                          <p:val>
                                            <p:strVal val="#ppt_x"/>
                                          </p:val>
                                        </p:tav>
                                      </p:tavLst>
                                    </p:anim>
                                    <p:anim calcmode="lin" valueType="num">
                                      <p:cBhvr>
                                        <p:cTn id="295" dur="250" fill="hold"/>
                                        <p:tgtEl>
                                          <p:spTgt spid="51"/>
                                        </p:tgtEl>
                                        <p:attrNameLst>
                                          <p:attrName>ppt_y</p:attrName>
                                        </p:attrNameLst>
                                      </p:cBhvr>
                                      <p:tavLst>
                                        <p:tav tm="0">
                                          <p:val>
                                            <p:strVal val="#ppt_y+.1"/>
                                          </p:val>
                                        </p:tav>
                                        <p:tav tm="100000">
                                          <p:val>
                                            <p:strVal val="#ppt_y"/>
                                          </p:val>
                                        </p:tav>
                                      </p:tavLst>
                                    </p:anim>
                                  </p:childTnLst>
                                </p:cTn>
                              </p:par>
                            </p:childTnLst>
                          </p:cTn>
                        </p:par>
                        <p:par>
                          <p:cTn id="296" fill="hold">
                            <p:stCondLst>
                              <p:cond delay="2750"/>
                            </p:stCondLst>
                            <p:childTnLst>
                              <p:par>
                                <p:cTn id="297" presetID="42" presetClass="entr" presetSubtype="0" fill="hold" grpId="0" nodeType="afterEffect">
                                  <p:stCondLst>
                                    <p:cond delay="0"/>
                                  </p:stCondLst>
                                  <p:childTnLst>
                                    <p:set>
                                      <p:cBhvr>
                                        <p:cTn id="298" dur="1" fill="hold">
                                          <p:stCondLst>
                                            <p:cond delay="0"/>
                                          </p:stCondLst>
                                        </p:cTn>
                                        <p:tgtEl>
                                          <p:spTgt spid="60"/>
                                        </p:tgtEl>
                                        <p:attrNameLst>
                                          <p:attrName>style.visibility</p:attrName>
                                        </p:attrNameLst>
                                      </p:cBhvr>
                                      <p:to>
                                        <p:strVal val="visible"/>
                                      </p:to>
                                    </p:set>
                                    <p:animEffect transition="in" filter="fade">
                                      <p:cBhvr>
                                        <p:cTn id="299" dur="250"/>
                                        <p:tgtEl>
                                          <p:spTgt spid="60"/>
                                        </p:tgtEl>
                                      </p:cBhvr>
                                    </p:animEffect>
                                    <p:anim calcmode="lin" valueType="num">
                                      <p:cBhvr>
                                        <p:cTn id="300" dur="250" fill="hold"/>
                                        <p:tgtEl>
                                          <p:spTgt spid="60"/>
                                        </p:tgtEl>
                                        <p:attrNameLst>
                                          <p:attrName>ppt_x</p:attrName>
                                        </p:attrNameLst>
                                      </p:cBhvr>
                                      <p:tavLst>
                                        <p:tav tm="0">
                                          <p:val>
                                            <p:strVal val="#ppt_x"/>
                                          </p:val>
                                        </p:tav>
                                        <p:tav tm="100000">
                                          <p:val>
                                            <p:strVal val="#ppt_x"/>
                                          </p:val>
                                        </p:tav>
                                      </p:tavLst>
                                    </p:anim>
                                    <p:anim calcmode="lin" valueType="num">
                                      <p:cBhvr>
                                        <p:cTn id="301" dur="250" fill="hold"/>
                                        <p:tgtEl>
                                          <p:spTgt spid="60"/>
                                        </p:tgtEl>
                                        <p:attrNameLst>
                                          <p:attrName>ppt_y</p:attrName>
                                        </p:attrNameLst>
                                      </p:cBhvr>
                                      <p:tavLst>
                                        <p:tav tm="0">
                                          <p:val>
                                            <p:strVal val="#ppt_y+.1"/>
                                          </p:val>
                                        </p:tav>
                                        <p:tav tm="100000">
                                          <p:val>
                                            <p:strVal val="#ppt_y"/>
                                          </p:val>
                                        </p:tav>
                                      </p:tavLst>
                                    </p:anim>
                                  </p:childTnLst>
                                </p:cTn>
                              </p:par>
                            </p:childTnLst>
                          </p:cTn>
                        </p:par>
                        <p:par>
                          <p:cTn id="302" fill="hold">
                            <p:stCondLst>
                              <p:cond delay="3000"/>
                            </p:stCondLst>
                            <p:childTnLst>
                              <p:par>
                                <p:cTn id="303" presetID="42" presetClass="entr" presetSubtype="0" fill="hold" grpId="0" nodeType="afterEffect">
                                  <p:stCondLst>
                                    <p:cond delay="0"/>
                                  </p:stCondLst>
                                  <p:childTnLst>
                                    <p:set>
                                      <p:cBhvr>
                                        <p:cTn id="304" dur="1" fill="hold">
                                          <p:stCondLst>
                                            <p:cond delay="0"/>
                                          </p:stCondLst>
                                        </p:cTn>
                                        <p:tgtEl>
                                          <p:spTgt spid="52"/>
                                        </p:tgtEl>
                                        <p:attrNameLst>
                                          <p:attrName>style.visibility</p:attrName>
                                        </p:attrNameLst>
                                      </p:cBhvr>
                                      <p:to>
                                        <p:strVal val="visible"/>
                                      </p:to>
                                    </p:set>
                                    <p:animEffect transition="in" filter="fade">
                                      <p:cBhvr>
                                        <p:cTn id="305" dur="250"/>
                                        <p:tgtEl>
                                          <p:spTgt spid="52"/>
                                        </p:tgtEl>
                                      </p:cBhvr>
                                    </p:animEffect>
                                    <p:anim calcmode="lin" valueType="num">
                                      <p:cBhvr>
                                        <p:cTn id="306" dur="250" fill="hold"/>
                                        <p:tgtEl>
                                          <p:spTgt spid="52"/>
                                        </p:tgtEl>
                                        <p:attrNameLst>
                                          <p:attrName>ppt_x</p:attrName>
                                        </p:attrNameLst>
                                      </p:cBhvr>
                                      <p:tavLst>
                                        <p:tav tm="0">
                                          <p:val>
                                            <p:strVal val="#ppt_x"/>
                                          </p:val>
                                        </p:tav>
                                        <p:tav tm="100000">
                                          <p:val>
                                            <p:strVal val="#ppt_x"/>
                                          </p:val>
                                        </p:tav>
                                      </p:tavLst>
                                    </p:anim>
                                    <p:anim calcmode="lin" valueType="num">
                                      <p:cBhvr>
                                        <p:cTn id="307" dur="250" fill="hold"/>
                                        <p:tgtEl>
                                          <p:spTgt spid="52"/>
                                        </p:tgtEl>
                                        <p:attrNameLst>
                                          <p:attrName>ppt_y</p:attrName>
                                        </p:attrNameLst>
                                      </p:cBhvr>
                                      <p:tavLst>
                                        <p:tav tm="0">
                                          <p:val>
                                            <p:strVal val="#ppt_y+.1"/>
                                          </p:val>
                                        </p:tav>
                                        <p:tav tm="100000">
                                          <p:val>
                                            <p:strVal val="#ppt_y"/>
                                          </p:val>
                                        </p:tav>
                                      </p:tavLst>
                                    </p:anim>
                                  </p:childTnLst>
                                </p:cTn>
                              </p:par>
                            </p:childTnLst>
                          </p:cTn>
                        </p:par>
                        <p:par>
                          <p:cTn id="308" fill="hold">
                            <p:stCondLst>
                              <p:cond delay="3250"/>
                            </p:stCondLst>
                            <p:childTnLst>
                              <p:par>
                                <p:cTn id="309" presetID="42" presetClass="entr" presetSubtype="0" fill="hold" grpId="0" nodeType="afterEffect">
                                  <p:stCondLst>
                                    <p:cond delay="0"/>
                                  </p:stCondLst>
                                  <p:childTnLst>
                                    <p:set>
                                      <p:cBhvr>
                                        <p:cTn id="310" dur="1" fill="hold">
                                          <p:stCondLst>
                                            <p:cond delay="0"/>
                                          </p:stCondLst>
                                        </p:cTn>
                                        <p:tgtEl>
                                          <p:spTgt spid="61"/>
                                        </p:tgtEl>
                                        <p:attrNameLst>
                                          <p:attrName>style.visibility</p:attrName>
                                        </p:attrNameLst>
                                      </p:cBhvr>
                                      <p:to>
                                        <p:strVal val="visible"/>
                                      </p:to>
                                    </p:set>
                                    <p:animEffect transition="in" filter="fade">
                                      <p:cBhvr>
                                        <p:cTn id="311" dur="250"/>
                                        <p:tgtEl>
                                          <p:spTgt spid="61"/>
                                        </p:tgtEl>
                                      </p:cBhvr>
                                    </p:animEffect>
                                    <p:anim calcmode="lin" valueType="num">
                                      <p:cBhvr>
                                        <p:cTn id="312" dur="250" fill="hold"/>
                                        <p:tgtEl>
                                          <p:spTgt spid="61"/>
                                        </p:tgtEl>
                                        <p:attrNameLst>
                                          <p:attrName>ppt_x</p:attrName>
                                        </p:attrNameLst>
                                      </p:cBhvr>
                                      <p:tavLst>
                                        <p:tav tm="0">
                                          <p:val>
                                            <p:strVal val="#ppt_x"/>
                                          </p:val>
                                        </p:tav>
                                        <p:tav tm="100000">
                                          <p:val>
                                            <p:strVal val="#ppt_x"/>
                                          </p:val>
                                        </p:tav>
                                      </p:tavLst>
                                    </p:anim>
                                    <p:anim calcmode="lin" valueType="num">
                                      <p:cBhvr>
                                        <p:cTn id="313" dur="250" fill="hold"/>
                                        <p:tgtEl>
                                          <p:spTgt spid="61"/>
                                        </p:tgtEl>
                                        <p:attrNameLst>
                                          <p:attrName>ppt_y</p:attrName>
                                        </p:attrNameLst>
                                      </p:cBhvr>
                                      <p:tavLst>
                                        <p:tav tm="0">
                                          <p:val>
                                            <p:strVal val="#ppt_y+.1"/>
                                          </p:val>
                                        </p:tav>
                                        <p:tav tm="100000">
                                          <p:val>
                                            <p:strVal val="#ppt_y"/>
                                          </p:val>
                                        </p:tav>
                                      </p:tavLst>
                                    </p:anim>
                                  </p:childTnLst>
                                </p:cTn>
                              </p:par>
                            </p:childTnLst>
                          </p:cTn>
                        </p:par>
                        <p:par>
                          <p:cTn id="314" fill="hold">
                            <p:stCondLst>
                              <p:cond delay="3500"/>
                            </p:stCondLst>
                            <p:childTnLst>
                              <p:par>
                                <p:cTn id="315" presetID="42" presetClass="entr" presetSubtype="0" fill="hold" grpId="0" nodeType="afterEffect">
                                  <p:stCondLst>
                                    <p:cond delay="0"/>
                                  </p:stCondLst>
                                  <p:childTnLst>
                                    <p:set>
                                      <p:cBhvr>
                                        <p:cTn id="316" dur="1" fill="hold">
                                          <p:stCondLst>
                                            <p:cond delay="0"/>
                                          </p:stCondLst>
                                        </p:cTn>
                                        <p:tgtEl>
                                          <p:spTgt spid="47"/>
                                        </p:tgtEl>
                                        <p:attrNameLst>
                                          <p:attrName>style.visibility</p:attrName>
                                        </p:attrNameLst>
                                      </p:cBhvr>
                                      <p:to>
                                        <p:strVal val="visible"/>
                                      </p:to>
                                    </p:set>
                                    <p:animEffect transition="in" filter="fade">
                                      <p:cBhvr>
                                        <p:cTn id="317" dur="250"/>
                                        <p:tgtEl>
                                          <p:spTgt spid="47"/>
                                        </p:tgtEl>
                                      </p:cBhvr>
                                    </p:animEffect>
                                    <p:anim calcmode="lin" valueType="num">
                                      <p:cBhvr>
                                        <p:cTn id="318" dur="250" fill="hold"/>
                                        <p:tgtEl>
                                          <p:spTgt spid="47"/>
                                        </p:tgtEl>
                                        <p:attrNameLst>
                                          <p:attrName>ppt_x</p:attrName>
                                        </p:attrNameLst>
                                      </p:cBhvr>
                                      <p:tavLst>
                                        <p:tav tm="0">
                                          <p:val>
                                            <p:strVal val="#ppt_x"/>
                                          </p:val>
                                        </p:tav>
                                        <p:tav tm="100000">
                                          <p:val>
                                            <p:strVal val="#ppt_x"/>
                                          </p:val>
                                        </p:tav>
                                      </p:tavLst>
                                    </p:anim>
                                    <p:anim calcmode="lin" valueType="num">
                                      <p:cBhvr>
                                        <p:cTn id="319" dur="250" fill="hold"/>
                                        <p:tgtEl>
                                          <p:spTgt spid="47"/>
                                        </p:tgtEl>
                                        <p:attrNameLst>
                                          <p:attrName>ppt_y</p:attrName>
                                        </p:attrNameLst>
                                      </p:cBhvr>
                                      <p:tavLst>
                                        <p:tav tm="0">
                                          <p:val>
                                            <p:strVal val="#ppt_y+.1"/>
                                          </p:val>
                                        </p:tav>
                                        <p:tav tm="100000">
                                          <p:val>
                                            <p:strVal val="#ppt_y"/>
                                          </p:val>
                                        </p:tav>
                                      </p:tavLst>
                                    </p:anim>
                                  </p:childTnLst>
                                </p:cTn>
                              </p:par>
                            </p:childTnLst>
                          </p:cTn>
                        </p:par>
                        <p:par>
                          <p:cTn id="320" fill="hold">
                            <p:stCondLst>
                              <p:cond delay="3750"/>
                            </p:stCondLst>
                            <p:childTnLst>
                              <p:par>
                                <p:cTn id="321" presetID="42" presetClass="entr" presetSubtype="0" fill="hold" grpId="0" nodeType="afterEffect">
                                  <p:stCondLst>
                                    <p:cond delay="0"/>
                                  </p:stCondLst>
                                  <p:childTnLst>
                                    <p:set>
                                      <p:cBhvr>
                                        <p:cTn id="322" dur="1" fill="hold">
                                          <p:stCondLst>
                                            <p:cond delay="0"/>
                                          </p:stCondLst>
                                        </p:cTn>
                                        <p:tgtEl>
                                          <p:spTgt spid="46"/>
                                        </p:tgtEl>
                                        <p:attrNameLst>
                                          <p:attrName>style.visibility</p:attrName>
                                        </p:attrNameLst>
                                      </p:cBhvr>
                                      <p:to>
                                        <p:strVal val="visible"/>
                                      </p:to>
                                    </p:set>
                                    <p:animEffect transition="in" filter="fade">
                                      <p:cBhvr>
                                        <p:cTn id="323" dur="250"/>
                                        <p:tgtEl>
                                          <p:spTgt spid="46"/>
                                        </p:tgtEl>
                                      </p:cBhvr>
                                    </p:animEffect>
                                    <p:anim calcmode="lin" valueType="num">
                                      <p:cBhvr>
                                        <p:cTn id="324" dur="250" fill="hold"/>
                                        <p:tgtEl>
                                          <p:spTgt spid="46"/>
                                        </p:tgtEl>
                                        <p:attrNameLst>
                                          <p:attrName>ppt_x</p:attrName>
                                        </p:attrNameLst>
                                      </p:cBhvr>
                                      <p:tavLst>
                                        <p:tav tm="0">
                                          <p:val>
                                            <p:strVal val="#ppt_x"/>
                                          </p:val>
                                        </p:tav>
                                        <p:tav tm="100000">
                                          <p:val>
                                            <p:strVal val="#ppt_x"/>
                                          </p:val>
                                        </p:tav>
                                      </p:tavLst>
                                    </p:anim>
                                    <p:anim calcmode="lin" valueType="num">
                                      <p:cBhvr>
                                        <p:cTn id="325" dur="250" fill="hold"/>
                                        <p:tgtEl>
                                          <p:spTgt spid="46"/>
                                        </p:tgtEl>
                                        <p:attrNameLst>
                                          <p:attrName>ppt_y</p:attrName>
                                        </p:attrNameLst>
                                      </p:cBhvr>
                                      <p:tavLst>
                                        <p:tav tm="0">
                                          <p:val>
                                            <p:strVal val="#ppt_y+.1"/>
                                          </p:val>
                                        </p:tav>
                                        <p:tav tm="100000">
                                          <p:val>
                                            <p:strVal val="#ppt_y"/>
                                          </p:val>
                                        </p:tav>
                                      </p:tavLst>
                                    </p:anim>
                                  </p:childTnLst>
                                </p:cTn>
                              </p:par>
                            </p:childTnLst>
                          </p:cTn>
                        </p:par>
                        <p:par>
                          <p:cTn id="326" fill="hold">
                            <p:stCondLst>
                              <p:cond delay="4000"/>
                            </p:stCondLst>
                            <p:childTnLst>
                              <p:par>
                                <p:cTn id="327" presetID="42" presetClass="entr" presetSubtype="0" fill="hold" grpId="0" nodeType="afterEffect">
                                  <p:stCondLst>
                                    <p:cond delay="0"/>
                                  </p:stCondLst>
                                  <p:childTnLst>
                                    <p:set>
                                      <p:cBhvr>
                                        <p:cTn id="328" dur="1" fill="hold">
                                          <p:stCondLst>
                                            <p:cond delay="0"/>
                                          </p:stCondLst>
                                        </p:cTn>
                                        <p:tgtEl>
                                          <p:spTgt spid="58"/>
                                        </p:tgtEl>
                                        <p:attrNameLst>
                                          <p:attrName>style.visibility</p:attrName>
                                        </p:attrNameLst>
                                      </p:cBhvr>
                                      <p:to>
                                        <p:strVal val="visible"/>
                                      </p:to>
                                    </p:set>
                                    <p:animEffect transition="in" filter="fade">
                                      <p:cBhvr>
                                        <p:cTn id="329" dur="250"/>
                                        <p:tgtEl>
                                          <p:spTgt spid="58"/>
                                        </p:tgtEl>
                                      </p:cBhvr>
                                    </p:animEffect>
                                    <p:anim calcmode="lin" valueType="num">
                                      <p:cBhvr>
                                        <p:cTn id="330" dur="250" fill="hold"/>
                                        <p:tgtEl>
                                          <p:spTgt spid="58"/>
                                        </p:tgtEl>
                                        <p:attrNameLst>
                                          <p:attrName>ppt_x</p:attrName>
                                        </p:attrNameLst>
                                      </p:cBhvr>
                                      <p:tavLst>
                                        <p:tav tm="0">
                                          <p:val>
                                            <p:strVal val="#ppt_x"/>
                                          </p:val>
                                        </p:tav>
                                        <p:tav tm="100000">
                                          <p:val>
                                            <p:strVal val="#ppt_x"/>
                                          </p:val>
                                        </p:tav>
                                      </p:tavLst>
                                    </p:anim>
                                    <p:anim calcmode="lin" valueType="num">
                                      <p:cBhvr>
                                        <p:cTn id="331" dur="250" fill="hold"/>
                                        <p:tgtEl>
                                          <p:spTgt spid="58"/>
                                        </p:tgtEl>
                                        <p:attrNameLst>
                                          <p:attrName>ppt_y</p:attrName>
                                        </p:attrNameLst>
                                      </p:cBhvr>
                                      <p:tavLst>
                                        <p:tav tm="0">
                                          <p:val>
                                            <p:strVal val="#ppt_y+.1"/>
                                          </p:val>
                                        </p:tav>
                                        <p:tav tm="100000">
                                          <p:val>
                                            <p:strVal val="#ppt_y"/>
                                          </p:val>
                                        </p:tav>
                                      </p:tavLst>
                                    </p:anim>
                                  </p:childTnLst>
                                </p:cTn>
                              </p:par>
                            </p:childTnLst>
                          </p:cTn>
                        </p:par>
                        <p:par>
                          <p:cTn id="332" fill="hold">
                            <p:stCondLst>
                              <p:cond delay="4250"/>
                            </p:stCondLst>
                            <p:childTnLst>
                              <p:par>
                                <p:cTn id="333" presetID="10" presetClass="entr" presetSubtype="0" fill="hold" grpId="0" nodeType="afterEffect">
                                  <p:stCondLst>
                                    <p:cond delay="0"/>
                                  </p:stCondLst>
                                  <p:childTnLst>
                                    <p:set>
                                      <p:cBhvr>
                                        <p:cTn id="334" dur="1" fill="hold">
                                          <p:stCondLst>
                                            <p:cond delay="0"/>
                                          </p:stCondLst>
                                        </p:cTn>
                                        <p:tgtEl>
                                          <p:spTgt spid="63"/>
                                        </p:tgtEl>
                                        <p:attrNameLst>
                                          <p:attrName>style.visibility</p:attrName>
                                        </p:attrNameLst>
                                      </p:cBhvr>
                                      <p:to>
                                        <p:strVal val="visible"/>
                                      </p:to>
                                    </p:set>
                                    <p:animEffect transition="in" filter="fade">
                                      <p:cBhvr>
                                        <p:cTn id="335" dur="500"/>
                                        <p:tgtEl>
                                          <p:spTgt spid="63"/>
                                        </p:tgtEl>
                                      </p:cBhvr>
                                    </p:animEffect>
                                  </p:childTnLst>
                                </p:cTn>
                              </p:par>
                            </p:childTnLst>
                          </p:cTn>
                        </p:par>
                        <p:par>
                          <p:cTn id="336" fill="hold">
                            <p:stCondLst>
                              <p:cond delay="4750"/>
                            </p:stCondLst>
                            <p:childTnLst>
                              <p:par>
                                <p:cTn id="337" presetID="10" presetClass="entr" presetSubtype="0" fill="hold" grpId="0" nodeType="after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500"/>
                                        <p:tgtEl>
                                          <p:spTgt spid="64"/>
                                        </p:tgtEl>
                                      </p:cBhvr>
                                    </p:animEffect>
                                  </p:childTnLst>
                                </p:cTn>
                              </p:par>
                            </p:childTnLst>
                          </p:cTn>
                        </p:par>
                        <p:par>
                          <p:cTn id="340" fill="hold">
                            <p:stCondLst>
                              <p:cond delay="5250"/>
                            </p:stCondLst>
                            <p:childTnLst>
                              <p:par>
                                <p:cTn id="341" presetID="10" presetClass="entr" presetSubtype="0" fill="hold" grpId="0" nodeType="afterEffect">
                                  <p:stCondLst>
                                    <p:cond delay="0"/>
                                  </p:stCondLst>
                                  <p:childTnLst>
                                    <p:set>
                                      <p:cBhvr>
                                        <p:cTn id="342" dur="1" fill="hold">
                                          <p:stCondLst>
                                            <p:cond delay="0"/>
                                          </p:stCondLst>
                                        </p:cTn>
                                        <p:tgtEl>
                                          <p:spTgt spid="65"/>
                                        </p:tgtEl>
                                        <p:attrNameLst>
                                          <p:attrName>style.visibility</p:attrName>
                                        </p:attrNameLst>
                                      </p:cBhvr>
                                      <p:to>
                                        <p:strVal val="visible"/>
                                      </p:to>
                                    </p:set>
                                    <p:animEffect transition="in" filter="fade">
                                      <p:cBhvr>
                                        <p:cTn id="343" dur="500"/>
                                        <p:tgtEl>
                                          <p:spTgt spid="65"/>
                                        </p:tgtEl>
                                      </p:cBhvr>
                                    </p:animEffect>
                                  </p:childTnLst>
                                </p:cTn>
                              </p:par>
                            </p:childTnLst>
                          </p:cTn>
                        </p:par>
                        <p:par>
                          <p:cTn id="344" fill="hold">
                            <p:stCondLst>
                              <p:cond delay="5750"/>
                            </p:stCondLst>
                            <p:childTnLst>
                              <p:par>
                                <p:cTn id="345" presetID="10" presetClass="entr" presetSubtype="0" fill="hold" grpId="0" nodeType="afterEffect">
                                  <p:stCondLst>
                                    <p:cond delay="0"/>
                                  </p:stCondLst>
                                  <p:childTnLst>
                                    <p:set>
                                      <p:cBhvr>
                                        <p:cTn id="346" dur="1" fill="hold">
                                          <p:stCondLst>
                                            <p:cond delay="0"/>
                                          </p:stCondLst>
                                        </p:cTn>
                                        <p:tgtEl>
                                          <p:spTgt spid="66"/>
                                        </p:tgtEl>
                                        <p:attrNameLst>
                                          <p:attrName>style.visibility</p:attrName>
                                        </p:attrNameLst>
                                      </p:cBhvr>
                                      <p:to>
                                        <p:strVal val="visible"/>
                                      </p:to>
                                    </p:set>
                                    <p:animEffect transition="in" filter="fade">
                                      <p:cBhvr>
                                        <p:cTn id="347" dur="500"/>
                                        <p:tgtEl>
                                          <p:spTgt spid="66"/>
                                        </p:tgtEl>
                                      </p:cBhvr>
                                    </p:animEffect>
                                  </p:childTnLst>
                                </p:cTn>
                              </p:par>
                            </p:childTnLst>
                          </p:cTn>
                        </p:par>
                        <p:par>
                          <p:cTn id="348" fill="hold">
                            <p:stCondLst>
                              <p:cond delay="6250"/>
                            </p:stCondLst>
                            <p:childTnLst>
                              <p:par>
                                <p:cTn id="349" presetID="10" presetClass="entr" presetSubtype="0" fill="hold" grpId="0" nodeType="afterEffect">
                                  <p:stCondLst>
                                    <p:cond delay="0"/>
                                  </p:stCondLst>
                                  <p:childTnLst>
                                    <p:set>
                                      <p:cBhvr>
                                        <p:cTn id="350" dur="1" fill="hold">
                                          <p:stCondLst>
                                            <p:cond delay="0"/>
                                          </p:stCondLst>
                                        </p:cTn>
                                        <p:tgtEl>
                                          <p:spTgt spid="67"/>
                                        </p:tgtEl>
                                        <p:attrNameLst>
                                          <p:attrName>style.visibility</p:attrName>
                                        </p:attrNameLst>
                                      </p:cBhvr>
                                      <p:to>
                                        <p:strVal val="visible"/>
                                      </p:to>
                                    </p:set>
                                    <p:animEffect transition="in" filter="fade">
                                      <p:cBhvr>
                                        <p:cTn id="351" dur="500"/>
                                        <p:tgtEl>
                                          <p:spTgt spid="67"/>
                                        </p:tgtEl>
                                      </p:cBhvr>
                                    </p:animEffect>
                                  </p:childTnLst>
                                </p:cTn>
                              </p:par>
                            </p:childTnLst>
                          </p:cTn>
                        </p:par>
                        <p:par>
                          <p:cTn id="352" fill="hold">
                            <p:stCondLst>
                              <p:cond delay="6750"/>
                            </p:stCondLst>
                            <p:childTnLst>
                              <p:par>
                                <p:cTn id="353" presetID="10" presetClass="entr" presetSubtype="0" fill="hold" grpId="0" nodeType="afterEffect">
                                  <p:stCondLst>
                                    <p:cond delay="0"/>
                                  </p:stCondLst>
                                  <p:childTnLst>
                                    <p:set>
                                      <p:cBhvr>
                                        <p:cTn id="354" dur="1" fill="hold">
                                          <p:stCondLst>
                                            <p:cond delay="0"/>
                                          </p:stCondLst>
                                        </p:cTn>
                                        <p:tgtEl>
                                          <p:spTgt spid="68"/>
                                        </p:tgtEl>
                                        <p:attrNameLst>
                                          <p:attrName>style.visibility</p:attrName>
                                        </p:attrNameLst>
                                      </p:cBhvr>
                                      <p:to>
                                        <p:strVal val="visible"/>
                                      </p:to>
                                    </p:set>
                                    <p:animEffect transition="in" filter="fade">
                                      <p:cBhvr>
                                        <p:cTn id="355" dur="500"/>
                                        <p:tgtEl>
                                          <p:spTgt spid="68"/>
                                        </p:tgtEl>
                                      </p:cBhvr>
                                    </p:animEffect>
                                  </p:childTnLst>
                                </p:cTn>
                              </p:par>
                            </p:childTnLst>
                          </p:cTn>
                        </p:par>
                        <p:par>
                          <p:cTn id="356" fill="hold">
                            <p:stCondLst>
                              <p:cond delay="7250"/>
                            </p:stCondLst>
                            <p:childTnLst>
                              <p:par>
                                <p:cTn id="357" presetID="10" presetClass="entr" presetSubtype="0" fill="hold" grpId="0" nodeType="afterEffect">
                                  <p:stCondLst>
                                    <p:cond delay="0"/>
                                  </p:stCondLst>
                                  <p:childTnLst>
                                    <p:set>
                                      <p:cBhvr>
                                        <p:cTn id="358" dur="1" fill="hold">
                                          <p:stCondLst>
                                            <p:cond delay="0"/>
                                          </p:stCondLst>
                                        </p:cTn>
                                        <p:tgtEl>
                                          <p:spTgt spid="69"/>
                                        </p:tgtEl>
                                        <p:attrNameLst>
                                          <p:attrName>style.visibility</p:attrName>
                                        </p:attrNameLst>
                                      </p:cBhvr>
                                      <p:to>
                                        <p:strVal val="visible"/>
                                      </p:to>
                                    </p:set>
                                    <p:animEffect transition="in" filter="fade">
                                      <p:cBhvr>
                                        <p:cTn id="359" dur="500"/>
                                        <p:tgtEl>
                                          <p:spTgt spid="69"/>
                                        </p:tgtEl>
                                      </p:cBhvr>
                                    </p:animEffect>
                                  </p:childTnLst>
                                </p:cTn>
                              </p:par>
                            </p:childTnLst>
                          </p:cTn>
                        </p:par>
                        <p:par>
                          <p:cTn id="360" fill="hold">
                            <p:stCondLst>
                              <p:cond delay="7750"/>
                            </p:stCondLst>
                            <p:childTnLst>
                              <p:par>
                                <p:cTn id="361" presetID="10" presetClass="entr" presetSubtype="0" fill="hold" grpId="0" nodeType="after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500"/>
                                        <p:tgtEl>
                                          <p:spTgt spid="70"/>
                                        </p:tgtEl>
                                      </p:cBhvr>
                                    </p:animEffect>
                                  </p:childTnLst>
                                </p:cTn>
                              </p:par>
                            </p:childTnLst>
                          </p:cTn>
                        </p:par>
                        <p:par>
                          <p:cTn id="364" fill="hold">
                            <p:stCondLst>
                              <p:cond delay="8250"/>
                            </p:stCondLst>
                            <p:childTnLst>
                              <p:par>
                                <p:cTn id="365" presetID="10" presetClass="entr" presetSubtype="0" fill="hold" grpId="0" nodeType="afterEffect">
                                  <p:stCondLst>
                                    <p:cond delay="0"/>
                                  </p:stCondLst>
                                  <p:childTnLst>
                                    <p:set>
                                      <p:cBhvr>
                                        <p:cTn id="366" dur="1" fill="hold">
                                          <p:stCondLst>
                                            <p:cond delay="0"/>
                                          </p:stCondLst>
                                        </p:cTn>
                                        <p:tgtEl>
                                          <p:spTgt spid="71"/>
                                        </p:tgtEl>
                                        <p:attrNameLst>
                                          <p:attrName>style.visibility</p:attrName>
                                        </p:attrNameLst>
                                      </p:cBhvr>
                                      <p:to>
                                        <p:strVal val="visible"/>
                                      </p:to>
                                    </p:set>
                                    <p:animEffect transition="in" filter="fade">
                                      <p:cBhvr>
                                        <p:cTn id="367" dur="500"/>
                                        <p:tgtEl>
                                          <p:spTgt spid="71"/>
                                        </p:tgtEl>
                                      </p:cBhvr>
                                    </p:animEffect>
                                  </p:childTnLst>
                                </p:cTn>
                              </p:par>
                            </p:childTnLst>
                          </p:cTn>
                        </p:par>
                        <p:par>
                          <p:cTn id="368" fill="hold">
                            <p:stCondLst>
                              <p:cond delay="8750"/>
                            </p:stCondLst>
                            <p:childTnLst>
                              <p:par>
                                <p:cTn id="369" presetID="10" presetClass="entr" presetSubtype="0" fill="hold" grpId="0" nodeType="afterEffect">
                                  <p:stCondLst>
                                    <p:cond delay="0"/>
                                  </p:stCondLst>
                                  <p:childTnLst>
                                    <p:set>
                                      <p:cBhvr>
                                        <p:cTn id="370" dur="1" fill="hold">
                                          <p:stCondLst>
                                            <p:cond delay="0"/>
                                          </p:stCondLst>
                                        </p:cTn>
                                        <p:tgtEl>
                                          <p:spTgt spid="72"/>
                                        </p:tgtEl>
                                        <p:attrNameLst>
                                          <p:attrName>style.visibility</p:attrName>
                                        </p:attrNameLst>
                                      </p:cBhvr>
                                      <p:to>
                                        <p:strVal val="visible"/>
                                      </p:to>
                                    </p:set>
                                    <p:animEffect transition="in" filter="fade">
                                      <p:cBhvr>
                                        <p:cTn id="371" dur="500"/>
                                        <p:tgtEl>
                                          <p:spTgt spid="72"/>
                                        </p:tgtEl>
                                      </p:cBhvr>
                                    </p:animEffect>
                                  </p:childTnLst>
                                </p:cTn>
                              </p:par>
                            </p:childTnLst>
                          </p:cTn>
                        </p:par>
                        <p:par>
                          <p:cTn id="372" fill="hold">
                            <p:stCondLst>
                              <p:cond delay="9250"/>
                            </p:stCondLst>
                            <p:childTnLst>
                              <p:par>
                                <p:cTn id="373" presetID="10" presetClass="entr" presetSubtype="0" fill="hold" grpId="0" nodeType="afterEffect">
                                  <p:stCondLst>
                                    <p:cond delay="0"/>
                                  </p:stCondLst>
                                  <p:childTnLst>
                                    <p:set>
                                      <p:cBhvr>
                                        <p:cTn id="374" dur="1" fill="hold">
                                          <p:stCondLst>
                                            <p:cond delay="0"/>
                                          </p:stCondLst>
                                        </p:cTn>
                                        <p:tgtEl>
                                          <p:spTgt spid="73"/>
                                        </p:tgtEl>
                                        <p:attrNameLst>
                                          <p:attrName>style.visibility</p:attrName>
                                        </p:attrNameLst>
                                      </p:cBhvr>
                                      <p:to>
                                        <p:strVal val="visible"/>
                                      </p:to>
                                    </p:set>
                                    <p:animEffect transition="in" filter="fade">
                                      <p:cBhvr>
                                        <p:cTn id="375" dur="500"/>
                                        <p:tgtEl>
                                          <p:spTgt spid="73"/>
                                        </p:tgtEl>
                                      </p:cBhvr>
                                    </p:animEffect>
                                  </p:childTnLst>
                                </p:cTn>
                              </p:par>
                            </p:childTnLst>
                          </p:cTn>
                        </p:par>
                        <p:par>
                          <p:cTn id="376" fill="hold">
                            <p:stCondLst>
                              <p:cond delay="9750"/>
                            </p:stCondLst>
                            <p:childTnLst>
                              <p:par>
                                <p:cTn id="377" presetID="10" presetClass="entr" presetSubtype="0" fill="hold" grpId="0" nodeType="afterEffect">
                                  <p:stCondLst>
                                    <p:cond delay="0"/>
                                  </p:stCondLst>
                                  <p:childTnLst>
                                    <p:set>
                                      <p:cBhvr>
                                        <p:cTn id="378" dur="1" fill="hold">
                                          <p:stCondLst>
                                            <p:cond delay="0"/>
                                          </p:stCondLst>
                                        </p:cTn>
                                        <p:tgtEl>
                                          <p:spTgt spid="74"/>
                                        </p:tgtEl>
                                        <p:attrNameLst>
                                          <p:attrName>style.visibility</p:attrName>
                                        </p:attrNameLst>
                                      </p:cBhvr>
                                      <p:to>
                                        <p:strVal val="visible"/>
                                      </p:to>
                                    </p:set>
                                    <p:animEffect transition="in" filter="fade">
                                      <p:cBhvr>
                                        <p:cTn id="379" dur="500"/>
                                        <p:tgtEl>
                                          <p:spTgt spid="74"/>
                                        </p:tgtEl>
                                      </p:cBhvr>
                                    </p:animEffect>
                                  </p:childTnLst>
                                </p:cTn>
                              </p:par>
                            </p:childTnLst>
                          </p:cTn>
                        </p:par>
                        <p:par>
                          <p:cTn id="380" fill="hold">
                            <p:stCondLst>
                              <p:cond delay="10250"/>
                            </p:stCondLst>
                            <p:childTnLst>
                              <p:par>
                                <p:cTn id="381" presetID="10" presetClass="entr" presetSubtype="0" fill="hold" grpId="0" nodeType="afterEffect">
                                  <p:stCondLst>
                                    <p:cond delay="0"/>
                                  </p:stCondLst>
                                  <p:childTnLst>
                                    <p:set>
                                      <p:cBhvr>
                                        <p:cTn id="382" dur="1" fill="hold">
                                          <p:stCondLst>
                                            <p:cond delay="0"/>
                                          </p:stCondLst>
                                        </p:cTn>
                                        <p:tgtEl>
                                          <p:spTgt spid="76"/>
                                        </p:tgtEl>
                                        <p:attrNameLst>
                                          <p:attrName>style.visibility</p:attrName>
                                        </p:attrNameLst>
                                      </p:cBhvr>
                                      <p:to>
                                        <p:strVal val="visible"/>
                                      </p:to>
                                    </p:set>
                                    <p:animEffect transition="in" filter="fade">
                                      <p:cBhvr>
                                        <p:cTn id="383" dur="500"/>
                                        <p:tgtEl>
                                          <p:spTgt spid="76"/>
                                        </p:tgtEl>
                                      </p:cBhvr>
                                    </p:animEffect>
                                  </p:childTnLst>
                                </p:cTn>
                              </p:par>
                            </p:childTnLst>
                          </p:cTn>
                        </p:par>
                        <p:par>
                          <p:cTn id="384" fill="hold">
                            <p:stCondLst>
                              <p:cond delay="10750"/>
                            </p:stCondLst>
                            <p:childTnLst>
                              <p:par>
                                <p:cTn id="385" presetID="10" presetClass="entr" presetSubtype="0" fill="hold" grpId="0" nodeType="afterEffect">
                                  <p:stCondLst>
                                    <p:cond delay="0"/>
                                  </p:stCondLst>
                                  <p:childTnLst>
                                    <p:set>
                                      <p:cBhvr>
                                        <p:cTn id="386" dur="1" fill="hold">
                                          <p:stCondLst>
                                            <p:cond delay="0"/>
                                          </p:stCondLst>
                                        </p:cTn>
                                        <p:tgtEl>
                                          <p:spTgt spid="77"/>
                                        </p:tgtEl>
                                        <p:attrNameLst>
                                          <p:attrName>style.visibility</p:attrName>
                                        </p:attrNameLst>
                                      </p:cBhvr>
                                      <p:to>
                                        <p:strVal val="visible"/>
                                      </p:to>
                                    </p:set>
                                    <p:animEffect transition="in" filter="fade">
                                      <p:cBhvr>
                                        <p:cTn id="387" dur="500"/>
                                        <p:tgtEl>
                                          <p:spTgt spid="77"/>
                                        </p:tgtEl>
                                      </p:cBhvr>
                                    </p:animEffect>
                                  </p:childTnLst>
                                </p:cTn>
                              </p:par>
                            </p:childTnLst>
                          </p:cTn>
                        </p:par>
                        <p:par>
                          <p:cTn id="388" fill="hold">
                            <p:stCondLst>
                              <p:cond delay="11250"/>
                            </p:stCondLst>
                            <p:childTnLst>
                              <p:par>
                                <p:cTn id="389" presetID="10" presetClass="entr" presetSubtype="0" fill="hold" grpId="0" nodeType="afterEffect">
                                  <p:stCondLst>
                                    <p:cond delay="0"/>
                                  </p:stCondLst>
                                  <p:childTnLst>
                                    <p:set>
                                      <p:cBhvr>
                                        <p:cTn id="390" dur="1" fill="hold">
                                          <p:stCondLst>
                                            <p:cond delay="0"/>
                                          </p:stCondLst>
                                        </p:cTn>
                                        <p:tgtEl>
                                          <p:spTgt spid="78"/>
                                        </p:tgtEl>
                                        <p:attrNameLst>
                                          <p:attrName>style.visibility</p:attrName>
                                        </p:attrNameLst>
                                      </p:cBhvr>
                                      <p:to>
                                        <p:strVal val="visible"/>
                                      </p:to>
                                    </p:set>
                                    <p:animEffect transition="in" filter="fade">
                                      <p:cBhvr>
                                        <p:cTn id="391" dur="500"/>
                                        <p:tgtEl>
                                          <p:spTgt spid="78"/>
                                        </p:tgtEl>
                                      </p:cBhvr>
                                    </p:animEffect>
                                  </p:childTnLst>
                                </p:cTn>
                              </p:par>
                            </p:childTnLst>
                          </p:cTn>
                        </p:par>
                        <p:par>
                          <p:cTn id="392" fill="hold">
                            <p:stCondLst>
                              <p:cond delay="11750"/>
                            </p:stCondLst>
                            <p:childTnLst>
                              <p:par>
                                <p:cTn id="393" presetID="10" presetClass="entr" presetSubtype="0" fill="hold" grpId="0" nodeType="afterEffect">
                                  <p:stCondLst>
                                    <p:cond delay="0"/>
                                  </p:stCondLst>
                                  <p:childTnLst>
                                    <p:set>
                                      <p:cBhvr>
                                        <p:cTn id="394" dur="1" fill="hold">
                                          <p:stCondLst>
                                            <p:cond delay="0"/>
                                          </p:stCondLst>
                                        </p:cTn>
                                        <p:tgtEl>
                                          <p:spTgt spid="79"/>
                                        </p:tgtEl>
                                        <p:attrNameLst>
                                          <p:attrName>style.visibility</p:attrName>
                                        </p:attrNameLst>
                                      </p:cBhvr>
                                      <p:to>
                                        <p:strVal val="visible"/>
                                      </p:to>
                                    </p:set>
                                    <p:animEffect transition="in" filter="fade">
                                      <p:cBhvr>
                                        <p:cTn id="395" dur="500"/>
                                        <p:tgtEl>
                                          <p:spTgt spid="79"/>
                                        </p:tgtEl>
                                      </p:cBhvr>
                                    </p:animEffect>
                                  </p:childTnLst>
                                </p:cTn>
                              </p:par>
                            </p:childTnLst>
                          </p:cTn>
                        </p:par>
                        <p:par>
                          <p:cTn id="396" fill="hold">
                            <p:stCondLst>
                              <p:cond delay="12250"/>
                            </p:stCondLst>
                            <p:childTnLst>
                              <p:par>
                                <p:cTn id="397" presetID="10" presetClass="entr" presetSubtype="0" fill="hold" grpId="0" nodeType="afterEffect">
                                  <p:stCondLst>
                                    <p:cond delay="0"/>
                                  </p:stCondLst>
                                  <p:childTnLst>
                                    <p:set>
                                      <p:cBhvr>
                                        <p:cTn id="398" dur="1" fill="hold">
                                          <p:stCondLst>
                                            <p:cond delay="0"/>
                                          </p:stCondLst>
                                        </p:cTn>
                                        <p:tgtEl>
                                          <p:spTgt spid="80"/>
                                        </p:tgtEl>
                                        <p:attrNameLst>
                                          <p:attrName>style.visibility</p:attrName>
                                        </p:attrNameLst>
                                      </p:cBhvr>
                                      <p:to>
                                        <p:strVal val="visible"/>
                                      </p:to>
                                    </p:set>
                                    <p:animEffect transition="in" filter="fade">
                                      <p:cBhvr>
                                        <p:cTn id="399" dur="500"/>
                                        <p:tgtEl>
                                          <p:spTgt spid="80"/>
                                        </p:tgtEl>
                                      </p:cBhvr>
                                    </p:animEffect>
                                  </p:childTnLst>
                                </p:cTn>
                              </p:par>
                            </p:childTnLst>
                          </p:cTn>
                        </p:par>
                        <p:par>
                          <p:cTn id="400" fill="hold">
                            <p:stCondLst>
                              <p:cond delay="12750"/>
                            </p:stCondLst>
                            <p:childTnLst>
                              <p:par>
                                <p:cTn id="401" presetID="10" presetClass="entr" presetSubtype="0" fill="hold" grpId="0" nodeType="afterEffect">
                                  <p:stCondLst>
                                    <p:cond delay="0"/>
                                  </p:stCondLst>
                                  <p:childTnLst>
                                    <p:set>
                                      <p:cBhvr>
                                        <p:cTn id="402" dur="1" fill="hold">
                                          <p:stCondLst>
                                            <p:cond delay="0"/>
                                          </p:stCondLst>
                                        </p:cTn>
                                        <p:tgtEl>
                                          <p:spTgt spid="81"/>
                                        </p:tgtEl>
                                        <p:attrNameLst>
                                          <p:attrName>style.visibility</p:attrName>
                                        </p:attrNameLst>
                                      </p:cBhvr>
                                      <p:to>
                                        <p:strVal val="visible"/>
                                      </p:to>
                                    </p:set>
                                    <p:animEffect transition="in" filter="fade">
                                      <p:cBhvr>
                                        <p:cTn id="403" dur="500"/>
                                        <p:tgtEl>
                                          <p:spTgt spid="81"/>
                                        </p:tgtEl>
                                      </p:cBhvr>
                                    </p:animEffect>
                                  </p:childTnLst>
                                </p:cTn>
                              </p:par>
                            </p:childTnLst>
                          </p:cTn>
                        </p:par>
                        <p:par>
                          <p:cTn id="404" fill="hold">
                            <p:stCondLst>
                              <p:cond delay="13250"/>
                            </p:stCondLst>
                            <p:childTnLst>
                              <p:par>
                                <p:cTn id="405" presetID="10" presetClass="entr" presetSubtype="0" fill="hold" grpId="0" nodeType="afterEffect">
                                  <p:stCondLst>
                                    <p:cond delay="0"/>
                                  </p:stCondLst>
                                  <p:childTnLst>
                                    <p:set>
                                      <p:cBhvr>
                                        <p:cTn id="406" dur="1" fill="hold">
                                          <p:stCondLst>
                                            <p:cond delay="0"/>
                                          </p:stCondLst>
                                        </p:cTn>
                                        <p:tgtEl>
                                          <p:spTgt spid="75"/>
                                        </p:tgtEl>
                                        <p:attrNameLst>
                                          <p:attrName>style.visibility</p:attrName>
                                        </p:attrNameLst>
                                      </p:cBhvr>
                                      <p:to>
                                        <p:strVal val="visible"/>
                                      </p:to>
                                    </p:set>
                                    <p:animEffect transition="in" filter="fade">
                                      <p:cBhvr>
                                        <p:cTn id="40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9E19D4-BB76-4420-800F-0C1BF6EAB701}"/>
              </a:ext>
            </a:extLst>
          </p:cNvPr>
          <p:cNvSpPr>
            <a:spLocks noGrp="1"/>
          </p:cNvSpPr>
          <p:nvPr>
            <p:ph type="title"/>
          </p:nvPr>
        </p:nvSpPr>
        <p:spPr>
          <a:xfrm>
            <a:off x="582651" y="1387536"/>
            <a:ext cx="2856699" cy="4554749"/>
          </a:xfrm>
        </p:spPr>
        <p:txBody>
          <a:bodyPr anchor="t">
            <a:normAutofit/>
          </a:bodyPr>
          <a:lstStyle/>
          <a:p>
            <a:pPr algn="ctr"/>
            <a:r>
              <a:rPr lang="en-GB" sz="6300" dirty="0"/>
              <a:t>The Equality Act 2010</a:t>
            </a:r>
          </a:p>
        </p:txBody>
      </p:sp>
      <p:sp>
        <p:nvSpPr>
          <p:cNvPr id="8" name="Content Placeholder 7">
            <a:extLst>
              <a:ext uri="{FF2B5EF4-FFF2-40B4-BE49-F238E27FC236}">
                <a16:creationId xmlns:a16="http://schemas.microsoft.com/office/drawing/2014/main" id="{4F674483-3D4B-4469-A03F-5E32A747D093}"/>
              </a:ext>
            </a:extLst>
          </p:cNvPr>
          <p:cNvSpPr>
            <a:spLocks noGrp="1"/>
          </p:cNvSpPr>
          <p:nvPr>
            <p:ph idx="1"/>
          </p:nvPr>
        </p:nvSpPr>
        <p:spPr>
          <a:xfrm>
            <a:off x="3846551" y="975589"/>
            <a:ext cx="5084956" cy="5378644"/>
          </a:xfrm>
        </p:spPr>
        <p:txBody>
          <a:bodyPr anchor="t">
            <a:normAutofit fontScale="92500" lnSpcReduction="20000"/>
          </a:bodyPr>
          <a:lstStyle/>
          <a:p>
            <a:pPr marL="0" indent="0" defTabSz="914400">
              <a:spcBef>
                <a:spcPts val="600"/>
              </a:spcBef>
              <a:spcAft>
                <a:spcPts val="0"/>
              </a:spcAft>
              <a:buSzPct val="70000"/>
              <a:buNone/>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The Equality Act (2010) protects individuals from discrimination in the workplace as employees and in wider society as service users.  It covers these  protected characteristics:</a:t>
            </a:r>
          </a:p>
          <a:p>
            <a:pPr marL="1017270" lvl="2" indent="-285750" defTabSz="914400">
              <a:spcBef>
                <a:spcPct val="20000"/>
              </a:spcBef>
              <a:spcAft>
                <a:spcPts val="0"/>
              </a:spcAft>
              <a:buSzPct val="60000"/>
              <a:buFont typeface="Wingdings" panose="05000000000000000000" pitchFamily="2" charset="2"/>
              <a:buChar char="§"/>
            </a:pPr>
            <a:endParaRPr lang="en-GB" sz="26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Age</a:t>
            </a: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Special Needs and Disability</a:t>
            </a: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Marriage and Civil Partnership</a:t>
            </a: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Gender reassignment</a:t>
            </a: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Pregnancy or maternity</a:t>
            </a: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Religion or belief</a:t>
            </a: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Race</a:t>
            </a: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Sexual orientation</a:t>
            </a:r>
          </a:p>
          <a:p>
            <a:pPr marL="1017270" lvl="2" indent="-285750" defTabSz="914400">
              <a:spcBef>
                <a:spcPct val="20000"/>
              </a:spcBef>
              <a:spcAft>
                <a:spcPts val="0"/>
              </a:spcAft>
              <a:buSzPct val="60000"/>
              <a:buFont typeface="Wingdings" panose="05000000000000000000" pitchFamily="2" charset="2"/>
              <a:buChar char="§"/>
            </a:pPr>
            <a:r>
              <a:rPr lang="en-GB" sz="2600" dirty="0">
                <a:latin typeface="Segoe UI Historic" panose="020B0502040204020203" pitchFamily="34" charset="0"/>
                <a:ea typeface="Segoe UI Historic" panose="020B0502040204020203" pitchFamily="34" charset="0"/>
                <a:cs typeface="Segoe UI Historic" panose="020B0502040204020203" pitchFamily="34" charset="0"/>
              </a:rPr>
              <a:t>Sex</a:t>
            </a:r>
          </a:p>
          <a:p>
            <a:endParaRPr lang="en-GB" sz="1100" dirty="0"/>
          </a:p>
        </p:txBody>
      </p:sp>
    </p:spTree>
    <p:extLst>
      <p:ext uri="{BB962C8B-B14F-4D97-AF65-F5344CB8AC3E}">
        <p14:creationId xmlns:p14="http://schemas.microsoft.com/office/powerpoint/2010/main" val="1850087032"/>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601" y="1806045"/>
            <a:ext cx="5079301" cy="3698305"/>
          </a:xfrm>
        </p:spPr>
        <p:txBody>
          <a:bodyPr anchor="t">
            <a:normAutofit/>
          </a:bodyPr>
          <a:lstStyle/>
          <a:p>
            <a:pPr algn="ctr"/>
            <a:r>
              <a:rPr lang="en-GB" sz="6300" dirty="0"/>
              <a:t>The Equality Act (2010)</a:t>
            </a:r>
          </a:p>
        </p:txBody>
      </p:sp>
      <p:sp>
        <p:nvSpPr>
          <p:cNvPr id="3" name="Content Placeholder 2"/>
          <p:cNvSpPr>
            <a:spLocks noGrp="1"/>
          </p:cNvSpPr>
          <p:nvPr>
            <p:ph idx="1"/>
          </p:nvPr>
        </p:nvSpPr>
        <p:spPr>
          <a:xfrm>
            <a:off x="6269095" y="1095862"/>
            <a:ext cx="2252604" cy="4408488"/>
          </a:xfrm>
        </p:spPr>
        <p:txBody>
          <a:bodyPr anchor="t">
            <a:noAutofit/>
          </a:bodyPr>
          <a:lstStyle/>
          <a:p>
            <a:r>
              <a:rPr lang="en-GB" sz="2000" dirty="0"/>
              <a:t>Section 149 of the Equality Act sets out the Public Sector Equality Duty </a:t>
            </a:r>
          </a:p>
          <a:p>
            <a:endParaRPr lang="en-GB" sz="2000" dirty="0"/>
          </a:p>
          <a:p>
            <a:r>
              <a:rPr lang="en-GB" sz="2000" dirty="0"/>
              <a:t>The Public Sector Equality Duty requires that public bodies:</a:t>
            </a:r>
          </a:p>
          <a:p>
            <a:pPr lvl="1"/>
            <a:r>
              <a:rPr lang="en-GB" sz="2000" dirty="0"/>
              <a:t>Eliminate discrimination </a:t>
            </a:r>
          </a:p>
          <a:p>
            <a:pPr lvl="1"/>
            <a:r>
              <a:rPr lang="en-GB" sz="2000" dirty="0"/>
              <a:t>Advance equality </a:t>
            </a:r>
          </a:p>
          <a:p>
            <a:pPr lvl="1"/>
            <a:r>
              <a:rPr lang="en-GB" sz="2000" dirty="0"/>
              <a:t>Foster good relations</a:t>
            </a:r>
          </a:p>
        </p:txBody>
      </p:sp>
    </p:spTree>
    <p:extLst>
      <p:ext uri="{BB962C8B-B14F-4D97-AF65-F5344CB8AC3E}">
        <p14:creationId xmlns:p14="http://schemas.microsoft.com/office/powerpoint/2010/main" val="1123073094"/>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601" y="1806045"/>
            <a:ext cx="5079301" cy="3698305"/>
          </a:xfrm>
        </p:spPr>
        <p:txBody>
          <a:bodyPr anchor="t">
            <a:normAutofit/>
          </a:bodyPr>
          <a:lstStyle/>
          <a:p>
            <a:pPr algn="ctr"/>
            <a:r>
              <a:rPr lang="en-GB" sz="6300"/>
              <a:t>The Law</a:t>
            </a:r>
          </a:p>
        </p:txBody>
      </p:sp>
      <p:sp>
        <p:nvSpPr>
          <p:cNvPr id="3" name="Content Placeholder 2"/>
          <p:cNvSpPr>
            <a:spLocks noGrp="1"/>
          </p:cNvSpPr>
          <p:nvPr>
            <p:ph idx="1"/>
          </p:nvPr>
        </p:nvSpPr>
        <p:spPr>
          <a:xfrm>
            <a:off x="5740400" y="939800"/>
            <a:ext cx="2920999" cy="5274732"/>
          </a:xfrm>
        </p:spPr>
        <p:txBody>
          <a:bodyPr anchor="t">
            <a:normAutofit/>
          </a:bodyPr>
          <a:lstStyle/>
          <a:p>
            <a:r>
              <a:rPr lang="en-GB" sz="2000" dirty="0"/>
              <a:t>Illegal to ignore aspects of the Equality Act.  </a:t>
            </a:r>
          </a:p>
          <a:p>
            <a:endParaRPr lang="en-GB" sz="2000" dirty="0"/>
          </a:p>
          <a:p>
            <a:r>
              <a:rPr lang="en-GB" sz="2000" dirty="0"/>
              <a:t>So we cannot promote an ethos where people of diverse faith or age are welcome but those of diverse sexual orientation or ability are not.  </a:t>
            </a:r>
          </a:p>
          <a:p>
            <a:endParaRPr lang="en-GB" sz="2000" dirty="0"/>
          </a:p>
          <a:p>
            <a:r>
              <a:rPr lang="en-GB" sz="2000" dirty="0"/>
              <a:t>Preparing children for the world and workplace beyond school</a:t>
            </a:r>
          </a:p>
          <a:p>
            <a:pPr marL="0" indent="0">
              <a:buNone/>
            </a:pPr>
            <a:endParaRPr lang="en-GB" sz="1400" dirty="0"/>
          </a:p>
        </p:txBody>
      </p:sp>
    </p:spTree>
    <p:extLst>
      <p:ext uri="{BB962C8B-B14F-4D97-AF65-F5344CB8AC3E}">
        <p14:creationId xmlns:p14="http://schemas.microsoft.com/office/powerpoint/2010/main" val="1007798093"/>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13" name="Content Placeholder 6">
            <a:extLst>
              <a:ext uri="{FF2B5EF4-FFF2-40B4-BE49-F238E27FC236}">
                <a16:creationId xmlns:a16="http://schemas.microsoft.com/office/drawing/2014/main" id="{278DD5AE-1C5A-42C5-AD11-8CCF8BAB8F1F}"/>
              </a:ext>
            </a:extLst>
          </p:cNvPr>
          <p:cNvPicPr>
            <a:picLocks noChangeAspect="1"/>
          </p:cNvPicPr>
          <p:nvPr/>
        </p:nvPicPr>
        <p:blipFill rotWithShape="1">
          <a:blip r:embed="rId3"/>
          <a:srcRect l="8390" r="21791" b="-6"/>
          <a:stretch/>
        </p:blipFill>
        <p:spPr>
          <a:xfrm>
            <a:off x="0" y="198"/>
            <a:ext cx="3280057" cy="4690883"/>
          </a:xfrm>
          <a:prstGeom prst="rect">
            <a:avLst/>
          </a:prstGeom>
        </p:spPr>
      </p:pic>
      <p:sp>
        <p:nvSpPr>
          <p:cNvPr id="2" name="Title 1"/>
          <p:cNvSpPr>
            <a:spLocks noGrp="1"/>
          </p:cNvSpPr>
          <p:nvPr>
            <p:ph type="title"/>
          </p:nvPr>
        </p:nvSpPr>
        <p:spPr>
          <a:xfrm>
            <a:off x="3825618" y="685800"/>
            <a:ext cx="4632582" cy="1485900"/>
          </a:xfrm>
        </p:spPr>
        <p:txBody>
          <a:bodyPr>
            <a:normAutofit/>
          </a:bodyPr>
          <a:lstStyle/>
          <a:p>
            <a:r>
              <a:rPr lang="en-GB"/>
              <a:t>Andy’s Story</a:t>
            </a:r>
          </a:p>
        </p:txBody>
      </p:sp>
      <p:pic>
        <p:nvPicPr>
          <p:cNvPr id="11" name="Content Placeholder 10">
            <a:extLst>
              <a:ext uri="{FF2B5EF4-FFF2-40B4-BE49-F238E27FC236}">
                <a16:creationId xmlns:a16="http://schemas.microsoft.com/office/drawing/2014/main" id="{C1FBA918-5F6E-4551-9E31-8CC96AE76A2C}"/>
              </a:ext>
            </a:extLst>
          </p:cNvPr>
          <p:cNvPicPr>
            <a:picLocks noGrp="1" noChangeAspect="1"/>
          </p:cNvPicPr>
          <p:nvPr>
            <p:ph idx="1"/>
          </p:nvPr>
        </p:nvPicPr>
        <p:blipFill>
          <a:blip r:embed="rId4"/>
          <a:stretch>
            <a:fillRect/>
          </a:stretch>
        </p:blipFill>
        <p:spPr>
          <a:xfrm>
            <a:off x="4232527" y="1913730"/>
            <a:ext cx="2542252" cy="3346994"/>
          </a:xfrm>
          <a:prstGeom prst="rect">
            <a:avLst/>
          </a:prstGeom>
        </p:spPr>
      </p:pic>
      <p:pic>
        <p:nvPicPr>
          <p:cNvPr id="9" name="Picture 8">
            <a:extLst>
              <a:ext uri="{FF2B5EF4-FFF2-40B4-BE49-F238E27FC236}">
                <a16:creationId xmlns:a16="http://schemas.microsoft.com/office/drawing/2014/main" id="{B8C43EE8-433A-40DB-AA90-B6A105F1A8CB}"/>
              </a:ext>
            </a:extLst>
          </p:cNvPr>
          <p:cNvPicPr>
            <a:picLocks noChangeAspect="1"/>
          </p:cNvPicPr>
          <p:nvPr/>
        </p:nvPicPr>
        <p:blipFill rotWithShape="1">
          <a:blip r:embed="rId5"/>
          <a:srcRect l="20170" t="2" r="703" b="2"/>
          <a:stretch/>
        </p:blipFill>
        <p:spPr>
          <a:xfrm>
            <a:off x="20" y="4691269"/>
            <a:ext cx="3280037" cy="2176187"/>
          </a:xfrm>
          <a:prstGeom prst="rect">
            <a:avLst/>
          </a:prstGeom>
        </p:spPr>
      </p:pic>
    </p:spTree>
    <p:extLst>
      <p:ext uri="{BB962C8B-B14F-4D97-AF65-F5344CB8AC3E}">
        <p14:creationId xmlns:p14="http://schemas.microsoft.com/office/powerpoint/2010/main" val="2303892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80060" y="791570"/>
            <a:ext cx="3014130" cy="5262391"/>
          </a:xfrm>
        </p:spPr>
        <p:txBody>
          <a:bodyPr anchor="ctr">
            <a:normAutofit/>
          </a:bodyPr>
          <a:lstStyle/>
          <a:p>
            <a:pPr algn="r"/>
            <a:r>
              <a:rPr lang="en-GB" sz="4700">
                <a:solidFill>
                  <a:schemeClr val="bg2"/>
                </a:solidFill>
              </a:rPr>
              <a:t>Lessons learned from two schools</a:t>
            </a:r>
          </a:p>
        </p:txBody>
      </p:sp>
      <p:sp>
        <p:nvSpPr>
          <p:cNvPr id="6" name="Content Placeholder 5"/>
          <p:cNvSpPr>
            <a:spLocks noGrp="1"/>
          </p:cNvSpPr>
          <p:nvPr>
            <p:ph idx="1"/>
          </p:nvPr>
        </p:nvSpPr>
        <p:spPr>
          <a:xfrm>
            <a:off x="4632542" y="791570"/>
            <a:ext cx="3669231" cy="5262391"/>
          </a:xfrm>
        </p:spPr>
        <p:txBody>
          <a:bodyPr anchor="ctr">
            <a:normAutofit/>
          </a:bodyPr>
          <a:lstStyle/>
          <a:p>
            <a:r>
              <a:rPr lang="en-GB" sz="1600" dirty="0"/>
              <a:t>Parental engagement is key</a:t>
            </a:r>
          </a:p>
          <a:p>
            <a:endParaRPr lang="en-GB" sz="1600" dirty="0"/>
          </a:p>
          <a:p>
            <a:r>
              <a:rPr lang="en-GB" sz="1600" dirty="0"/>
              <a:t>Transparency</a:t>
            </a:r>
          </a:p>
          <a:p>
            <a:endParaRPr lang="en-GB" sz="1600" dirty="0"/>
          </a:p>
          <a:p>
            <a:r>
              <a:rPr lang="en-GB" sz="1600" dirty="0"/>
              <a:t>Whole school ethos</a:t>
            </a:r>
          </a:p>
          <a:p>
            <a:endParaRPr lang="en-GB" sz="1600" dirty="0"/>
          </a:p>
          <a:p>
            <a:r>
              <a:rPr lang="en-GB" sz="1600" dirty="0"/>
              <a:t>Preparing your path</a:t>
            </a:r>
          </a:p>
          <a:p>
            <a:endParaRPr lang="en-GB" sz="1600" dirty="0"/>
          </a:p>
        </p:txBody>
      </p:sp>
    </p:spTree>
    <p:extLst>
      <p:ext uri="{BB962C8B-B14F-4D97-AF65-F5344CB8AC3E}">
        <p14:creationId xmlns:p14="http://schemas.microsoft.com/office/powerpoint/2010/main" val="1928810586"/>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additive="base">
                                        <p:cTn id="1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 calcmode="lin" valueType="num">
                                      <p:cBhvr additive="base">
                                        <p:cTn id="2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 calcmode="lin" valueType="num">
                                      <p:cBhvr additive="base">
                                        <p:cTn id="26"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80060" y="791570"/>
            <a:ext cx="3014130" cy="5262391"/>
          </a:xfrm>
        </p:spPr>
        <p:txBody>
          <a:bodyPr anchor="ctr">
            <a:normAutofit/>
          </a:bodyPr>
          <a:lstStyle/>
          <a:p>
            <a:pPr algn="r"/>
            <a:r>
              <a:rPr lang="en-GB" sz="4700" dirty="0">
                <a:solidFill>
                  <a:schemeClr val="bg2"/>
                </a:solidFill>
              </a:rPr>
              <a:t>Where are we now?</a:t>
            </a:r>
          </a:p>
        </p:txBody>
      </p:sp>
      <p:sp>
        <p:nvSpPr>
          <p:cNvPr id="9" name="TextBox 8">
            <a:extLst>
              <a:ext uri="{FF2B5EF4-FFF2-40B4-BE49-F238E27FC236}">
                <a16:creationId xmlns:a16="http://schemas.microsoft.com/office/drawing/2014/main" id="{E969B81F-5C42-4D48-99B1-6C680E03410A}"/>
              </a:ext>
            </a:extLst>
          </p:cNvPr>
          <p:cNvSpPr txBox="1"/>
          <p:nvPr/>
        </p:nvSpPr>
        <p:spPr>
          <a:xfrm>
            <a:off x="4358738" y="1624751"/>
            <a:ext cx="4305202" cy="3330142"/>
          </a:xfrm>
          <a:prstGeom prst="rect">
            <a:avLst/>
          </a:prstGeom>
          <a:noFill/>
        </p:spPr>
        <p:txBody>
          <a:bodyPr wrap="square" rtlCol="0">
            <a:spAutoFit/>
          </a:bodyPr>
          <a:lstStyle/>
          <a:p>
            <a:pPr marL="384048" lvl="0" indent="-384048" defTabSz="685800">
              <a:lnSpc>
                <a:spcPct val="94000"/>
              </a:lnSpc>
              <a:spcBef>
                <a:spcPts val="1000"/>
              </a:spcBef>
              <a:spcAft>
                <a:spcPts val="200"/>
              </a:spcAft>
              <a:buFont typeface="Franklin Gothic Book" panose="020B0503020102020204" pitchFamily="34" charset="0"/>
              <a:buChar char="■"/>
            </a:pPr>
            <a:r>
              <a:rPr lang="en-GB" sz="2000" dirty="0">
                <a:solidFill>
                  <a:srgbClr val="191B0E"/>
                </a:solidFill>
                <a:latin typeface="Segoe UI Light" panose="020B0502040204020203" pitchFamily="34" charset="0"/>
                <a:cs typeface="Segoe UI Light" panose="020B0502040204020203" pitchFamily="34" charset="0"/>
              </a:rPr>
              <a:t>Compulsory RSE</a:t>
            </a:r>
          </a:p>
          <a:p>
            <a:pPr lvl="0" defTabSz="685800">
              <a:lnSpc>
                <a:spcPct val="94000"/>
              </a:lnSpc>
              <a:spcBef>
                <a:spcPts val="1000"/>
              </a:spcBef>
              <a:spcAft>
                <a:spcPts val="200"/>
              </a:spcAft>
            </a:pPr>
            <a:endParaRPr lang="en-GB" sz="2000" dirty="0">
              <a:solidFill>
                <a:srgbClr val="191B0E"/>
              </a:solidFill>
              <a:latin typeface="Segoe UI Light" panose="020B0502040204020203" pitchFamily="34" charset="0"/>
              <a:cs typeface="Segoe UI Light" panose="020B0502040204020203" pitchFamily="34" charset="0"/>
            </a:endParaRPr>
          </a:p>
          <a:p>
            <a:pPr marL="384048" lvl="0" indent="-384048" defTabSz="685800">
              <a:lnSpc>
                <a:spcPct val="94000"/>
              </a:lnSpc>
              <a:spcBef>
                <a:spcPts val="1000"/>
              </a:spcBef>
              <a:spcAft>
                <a:spcPts val="200"/>
              </a:spcAft>
              <a:buFont typeface="Franklin Gothic Book" panose="020B0503020102020204" pitchFamily="34" charset="0"/>
              <a:buChar char="■"/>
            </a:pPr>
            <a:r>
              <a:rPr lang="en-GB" sz="2000" dirty="0">
                <a:solidFill>
                  <a:srgbClr val="191B0E"/>
                </a:solidFill>
                <a:latin typeface="Segoe UI Light" panose="020B0502040204020203" pitchFamily="34" charset="0"/>
                <a:cs typeface="Segoe UI Light" panose="020B0502040204020203" pitchFamily="34" charset="0"/>
              </a:rPr>
              <a:t>Andy –take up, charity, role in his Academy Trust, new book</a:t>
            </a:r>
          </a:p>
          <a:p>
            <a:pPr lvl="0" defTabSz="685800">
              <a:lnSpc>
                <a:spcPct val="94000"/>
              </a:lnSpc>
              <a:spcBef>
                <a:spcPts val="1000"/>
              </a:spcBef>
              <a:spcAft>
                <a:spcPts val="200"/>
              </a:spcAft>
            </a:pPr>
            <a:endParaRPr lang="en-GB" sz="2000" dirty="0">
              <a:solidFill>
                <a:srgbClr val="191B0E"/>
              </a:solidFill>
              <a:latin typeface="Segoe UI Light" panose="020B0502040204020203" pitchFamily="34" charset="0"/>
              <a:cs typeface="Segoe UI Light" panose="020B0502040204020203" pitchFamily="34" charset="0"/>
            </a:endParaRPr>
          </a:p>
          <a:p>
            <a:pPr marL="384048" lvl="0" indent="-384048" defTabSz="685800">
              <a:lnSpc>
                <a:spcPct val="94000"/>
              </a:lnSpc>
              <a:spcBef>
                <a:spcPts val="1000"/>
              </a:spcBef>
              <a:spcAft>
                <a:spcPts val="200"/>
              </a:spcAft>
              <a:buFont typeface="Franklin Gothic Book" panose="020B0503020102020204" pitchFamily="34" charset="0"/>
              <a:buChar char="■"/>
            </a:pPr>
            <a:r>
              <a:rPr lang="en-GB" sz="2000" dirty="0">
                <a:solidFill>
                  <a:srgbClr val="191B0E"/>
                </a:solidFill>
                <a:latin typeface="Segoe UI Light" panose="020B0502040204020203" pitchFamily="34" charset="0"/>
                <a:cs typeface="Segoe UI Light" panose="020B0502040204020203" pitchFamily="34" charset="0"/>
              </a:rPr>
              <a:t>Successful in Leicestershire Schools</a:t>
            </a:r>
          </a:p>
          <a:p>
            <a:pPr lvl="0" defTabSz="685800">
              <a:lnSpc>
                <a:spcPct val="94000"/>
              </a:lnSpc>
              <a:spcBef>
                <a:spcPts val="1000"/>
              </a:spcBef>
              <a:spcAft>
                <a:spcPts val="200"/>
              </a:spcAft>
            </a:pPr>
            <a:endParaRPr lang="en-GB" sz="2000" dirty="0">
              <a:solidFill>
                <a:srgbClr val="191B0E"/>
              </a:solidFill>
              <a:latin typeface="Segoe UI Light" panose="020B0502040204020203" pitchFamily="34" charset="0"/>
              <a:cs typeface="Segoe UI Light" panose="020B0502040204020203" pitchFamily="34" charset="0"/>
            </a:endParaRPr>
          </a:p>
          <a:p>
            <a:pPr marL="384048" lvl="0" indent="-384048" defTabSz="685800">
              <a:lnSpc>
                <a:spcPct val="94000"/>
              </a:lnSpc>
              <a:spcBef>
                <a:spcPts val="1000"/>
              </a:spcBef>
              <a:spcAft>
                <a:spcPts val="200"/>
              </a:spcAft>
              <a:buFont typeface="Franklin Gothic Book" panose="020B0503020102020204" pitchFamily="34" charset="0"/>
              <a:buChar char="■"/>
            </a:pPr>
            <a:r>
              <a:rPr lang="en-GB" sz="2000" dirty="0">
                <a:solidFill>
                  <a:srgbClr val="191B0E"/>
                </a:solidFill>
                <a:latin typeface="Segoe UI Light" panose="020B0502040204020203" pitchFamily="34" charset="0"/>
                <a:cs typeface="Segoe UI Light" panose="020B0502040204020203" pitchFamily="34" charset="0"/>
              </a:rPr>
              <a:t>Ongoing demand</a:t>
            </a:r>
          </a:p>
        </p:txBody>
      </p:sp>
    </p:spTree>
    <p:extLst>
      <p:ext uri="{BB962C8B-B14F-4D97-AF65-F5344CB8AC3E}">
        <p14:creationId xmlns:p14="http://schemas.microsoft.com/office/powerpoint/2010/main" val="3909202399"/>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5E8F-3AF9-4CC1-8E8C-8265AC81EDF6}"/>
              </a:ext>
            </a:extLst>
          </p:cNvPr>
          <p:cNvSpPr>
            <a:spLocks noGrp="1"/>
          </p:cNvSpPr>
          <p:nvPr>
            <p:ph type="title"/>
          </p:nvPr>
        </p:nvSpPr>
        <p:spPr>
          <a:xfrm>
            <a:off x="2536347" y="487599"/>
            <a:ext cx="6290719" cy="830213"/>
          </a:xfrm>
        </p:spPr>
        <p:txBody>
          <a:bodyPr>
            <a:normAutofit/>
          </a:bodyPr>
          <a:lstStyle/>
          <a:p>
            <a:r>
              <a:rPr lang="en-GB" dirty="0"/>
              <a:t>Ofsted (May 2019)</a:t>
            </a:r>
          </a:p>
        </p:txBody>
      </p:sp>
      <p:sp>
        <p:nvSpPr>
          <p:cNvPr id="3" name="Content Placeholder 2">
            <a:extLst>
              <a:ext uri="{FF2B5EF4-FFF2-40B4-BE49-F238E27FC236}">
                <a16:creationId xmlns:a16="http://schemas.microsoft.com/office/drawing/2014/main" id="{89D8C79A-AB71-4CF1-BA88-DAB0DE50D1BD}"/>
              </a:ext>
            </a:extLst>
          </p:cNvPr>
          <p:cNvSpPr>
            <a:spLocks noGrp="1"/>
          </p:cNvSpPr>
          <p:nvPr>
            <p:ph idx="1"/>
          </p:nvPr>
        </p:nvSpPr>
        <p:spPr>
          <a:xfrm>
            <a:off x="698500" y="1317812"/>
            <a:ext cx="8192903" cy="5392271"/>
          </a:xfrm>
        </p:spPr>
        <p:txBody>
          <a:bodyPr>
            <a:normAutofit fontScale="85000" lnSpcReduction="20000"/>
          </a:bodyPr>
          <a:lstStyle/>
          <a:p>
            <a:pPr marL="0" indent="0">
              <a:buFontTx/>
              <a:buNone/>
            </a:pPr>
            <a:r>
              <a:rPr lang="en-GB" altLang="en-US" sz="2600" b="1" dirty="0"/>
              <a:t>Key Judgements</a:t>
            </a:r>
          </a:p>
          <a:p>
            <a:pPr marL="0" indent="0">
              <a:buFontTx/>
              <a:buNone/>
            </a:pPr>
            <a:r>
              <a:rPr lang="en-GB" altLang="en-US" sz="2300" b="1" dirty="0"/>
              <a:t>Behaviour and attitudes</a:t>
            </a:r>
          </a:p>
          <a:p>
            <a:pPr marL="0" indent="0">
              <a:buFontTx/>
              <a:buNone/>
            </a:pPr>
            <a:r>
              <a:rPr lang="en-GB" altLang="en-US" sz="2300" dirty="0"/>
              <a:t>..relationships among learners &amp; staff reflect a </a:t>
            </a:r>
            <a:r>
              <a:rPr lang="en-GB" altLang="en-US" sz="2300" b="1" dirty="0"/>
              <a:t>positive &amp; respectful culture.</a:t>
            </a:r>
            <a:r>
              <a:rPr lang="en-GB" altLang="en-US" sz="2300" dirty="0"/>
              <a:t> Learners feel safe &amp; do not experience bullying or discrimination</a:t>
            </a:r>
          </a:p>
          <a:p>
            <a:pPr marL="0" indent="0">
              <a:buFontTx/>
              <a:buNone/>
            </a:pPr>
            <a:endParaRPr lang="en-GB" altLang="en-US" sz="2300" dirty="0"/>
          </a:p>
          <a:p>
            <a:pPr marL="0" indent="0">
              <a:buFontTx/>
              <a:buNone/>
            </a:pPr>
            <a:r>
              <a:rPr lang="en-GB" altLang="en-US" sz="2300" b="1" dirty="0"/>
              <a:t>Personal development</a:t>
            </a:r>
            <a:endParaRPr lang="en-GB" altLang="en-US" sz="2300" b="1" dirty="0">
              <a:solidFill>
                <a:srgbClr val="000000"/>
              </a:solidFill>
              <a:latin typeface="Tahoma" panose="020B0604030504040204" pitchFamily="34" charset="0"/>
            </a:endParaRPr>
          </a:p>
          <a:p>
            <a:pPr marL="0" indent="0">
              <a:buFontTx/>
              <a:buNone/>
            </a:pPr>
            <a:r>
              <a:rPr lang="en-GB" altLang="en-US" sz="2300" dirty="0">
                <a:solidFill>
                  <a:srgbClr val="000000"/>
                </a:solidFill>
                <a:cs typeface="Arial" panose="020B0604020202020204" pitchFamily="34" charset="0"/>
              </a:rPr>
              <a:t>..the provider prepares learners for life in modern Britain by: equipping them to be </a:t>
            </a:r>
            <a:r>
              <a:rPr lang="en-GB" altLang="en-US" sz="2300" b="1" dirty="0">
                <a:solidFill>
                  <a:srgbClr val="000000"/>
                </a:solidFill>
                <a:cs typeface="Arial" panose="020B0604020202020204" pitchFamily="34" charset="0"/>
              </a:rPr>
              <a:t>responsible, respectful, active citizens </a:t>
            </a:r>
            <a:r>
              <a:rPr lang="en-GB" altLang="en-US" sz="2300" dirty="0">
                <a:solidFill>
                  <a:srgbClr val="000000"/>
                </a:solidFill>
                <a:cs typeface="Arial" panose="020B0604020202020204" pitchFamily="34" charset="0"/>
              </a:rPr>
              <a:t>who contribute positively to society; developing their understanding of </a:t>
            </a:r>
            <a:r>
              <a:rPr lang="en-GB" altLang="en-US" sz="2300" b="1" dirty="0">
                <a:solidFill>
                  <a:srgbClr val="000000"/>
                </a:solidFill>
                <a:cs typeface="Arial" panose="020B0604020202020204" pitchFamily="34" charset="0"/>
              </a:rPr>
              <a:t>fundamental British values</a:t>
            </a:r>
            <a:r>
              <a:rPr lang="en-GB" altLang="en-US" sz="2300" dirty="0">
                <a:solidFill>
                  <a:srgbClr val="000000"/>
                </a:solidFill>
                <a:cs typeface="Arial" panose="020B0604020202020204" pitchFamily="34" charset="0"/>
              </a:rPr>
              <a:t>; developing their understanding and </a:t>
            </a:r>
            <a:r>
              <a:rPr lang="en-GB" altLang="en-US" sz="2300" b="1" dirty="0">
                <a:solidFill>
                  <a:srgbClr val="000000"/>
                </a:solidFill>
                <a:cs typeface="Arial" panose="020B0604020202020204" pitchFamily="34" charset="0"/>
              </a:rPr>
              <a:t>appreciation of diversity</a:t>
            </a:r>
            <a:r>
              <a:rPr lang="en-GB" altLang="en-US" sz="2300" dirty="0">
                <a:solidFill>
                  <a:srgbClr val="000000"/>
                </a:solidFill>
                <a:cs typeface="Arial" panose="020B0604020202020204" pitchFamily="34" charset="0"/>
              </a:rPr>
              <a:t>; celebrating what we have in common and promoting</a:t>
            </a:r>
            <a:r>
              <a:rPr lang="en-GB" altLang="en-US" sz="2300" b="1" dirty="0">
                <a:solidFill>
                  <a:srgbClr val="000000"/>
                </a:solidFill>
                <a:cs typeface="Arial" panose="020B0604020202020204" pitchFamily="34" charset="0"/>
              </a:rPr>
              <a:t> respect for the different protected characteristics as defined in law. </a:t>
            </a:r>
          </a:p>
          <a:p>
            <a:pPr marL="0" indent="0">
              <a:buNone/>
            </a:pPr>
            <a:endParaRPr lang="en-GB" sz="2300" dirty="0"/>
          </a:p>
          <a:p>
            <a:pPr marL="0" indent="0">
              <a:buNone/>
            </a:pPr>
            <a:r>
              <a:rPr lang="en-GB" sz="2300" dirty="0"/>
              <a:t>Continued importance and emphasis being placed on</a:t>
            </a:r>
          </a:p>
          <a:p>
            <a:pPr marL="530352" lvl="1" indent="0">
              <a:buNone/>
            </a:pPr>
            <a:r>
              <a:rPr lang="en-GB" sz="2300" dirty="0"/>
              <a:t> </a:t>
            </a:r>
          </a:p>
          <a:p>
            <a:pPr lvl="1"/>
            <a:r>
              <a:rPr lang="en-GB" sz="2300" dirty="0"/>
              <a:t>SMSC</a:t>
            </a:r>
          </a:p>
          <a:p>
            <a:pPr lvl="1"/>
            <a:r>
              <a:rPr lang="en-GB" sz="2300" dirty="0"/>
              <a:t>British Values</a:t>
            </a:r>
          </a:p>
          <a:p>
            <a:pPr lvl="1"/>
            <a:r>
              <a:rPr lang="en-GB" sz="2300" dirty="0"/>
              <a:t>Respect and Celebrating Diversity</a:t>
            </a:r>
          </a:p>
        </p:txBody>
      </p:sp>
    </p:spTree>
    <p:extLst>
      <p:ext uri="{BB962C8B-B14F-4D97-AF65-F5344CB8AC3E}">
        <p14:creationId xmlns:p14="http://schemas.microsoft.com/office/powerpoint/2010/main" val="3846186133"/>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365" y="123391"/>
            <a:ext cx="7840980" cy="1649316"/>
          </a:xfrm>
        </p:spPr>
        <p:txBody>
          <a:bodyPr>
            <a:noAutofit/>
          </a:bodyPr>
          <a:lstStyle/>
          <a:p>
            <a:pPr algn="ctr"/>
            <a:r>
              <a:rPr lang="en-GB" sz="4000" dirty="0">
                <a:solidFill>
                  <a:schemeClr val="bg1"/>
                </a:solidFill>
              </a:rPr>
              <a:t>What messages are young people seeing and hearing about the world today?</a:t>
            </a:r>
          </a:p>
        </p:txBody>
      </p:sp>
      <p:sp>
        <p:nvSpPr>
          <p:cNvPr id="12" name="Content Placeholder 11">
            <a:extLst>
              <a:ext uri="{FF2B5EF4-FFF2-40B4-BE49-F238E27FC236}">
                <a16:creationId xmlns:a16="http://schemas.microsoft.com/office/drawing/2014/main" id="{9188F7E4-B03F-43A6-BB49-58916CE9D523}"/>
              </a:ext>
            </a:extLst>
          </p:cNvPr>
          <p:cNvSpPr>
            <a:spLocks noGrp="1"/>
          </p:cNvSpPr>
          <p:nvPr>
            <p:ph idx="1"/>
          </p:nvPr>
        </p:nvSpPr>
        <p:spPr/>
        <p:txBody>
          <a:bodyPr>
            <a:normAutofit/>
          </a:bodyPr>
          <a:lstStyle/>
          <a:p>
            <a:r>
              <a:rPr lang="en-GB" sz="3200" dirty="0">
                <a:solidFill>
                  <a:schemeClr val="bg1"/>
                </a:solidFill>
              </a:rPr>
              <a:t>(Insert some recent photos from local/current media </a:t>
            </a:r>
            <a:r>
              <a:rPr lang="en-GB" sz="3200" dirty="0" err="1">
                <a:solidFill>
                  <a:schemeClr val="bg1"/>
                </a:solidFill>
              </a:rPr>
              <a:t>eg</a:t>
            </a:r>
            <a:r>
              <a:rPr lang="en-GB" sz="3200" dirty="0">
                <a:solidFill>
                  <a:schemeClr val="bg1"/>
                </a:solidFill>
              </a:rPr>
              <a:t>, George Floyd/people wearing masks, etc.)</a:t>
            </a:r>
          </a:p>
        </p:txBody>
      </p:sp>
    </p:spTree>
    <p:extLst>
      <p:ext uri="{BB962C8B-B14F-4D97-AF65-F5344CB8AC3E}">
        <p14:creationId xmlns:p14="http://schemas.microsoft.com/office/powerpoint/2010/main" val="403115247"/>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2900" y="342901"/>
            <a:ext cx="6375775" cy="719255"/>
          </a:xfrm>
        </p:spPr>
        <p:txBody>
          <a:bodyPr>
            <a:normAutofit fontScale="90000"/>
          </a:bodyPr>
          <a:lstStyle/>
          <a:p>
            <a:r>
              <a:rPr lang="en-GB" dirty="0"/>
              <a:t>Ofsted (May 2019)</a:t>
            </a:r>
            <a:br>
              <a:rPr lang="en-GB" dirty="0"/>
            </a:br>
            <a:endParaRPr lang="en-GB" dirty="0"/>
          </a:p>
        </p:txBody>
      </p:sp>
      <p:sp>
        <p:nvSpPr>
          <p:cNvPr id="5" name="Content Placeholder 4">
            <a:extLst>
              <a:ext uri="{FF2B5EF4-FFF2-40B4-BE49-F238E27FC236}">
                <a16:creationId xmlns:a16="http://schemas.microsoft.com/office/drawing/2014/main" id="{633E9972-B3BB-407E-ACDB-65DB71A457FF}"/>
              </a:ext>
            </a:extLst>
          </p:cNvPr>
          <p:cNvSpPr>
            <a:spLocks noGrp="1"/>
          </p:cNvSpPr>
          <p:nvPr>
            <p:ph idx="1"/>
          </p:nvPr>
        </p:nvSpPr>
        <p:spPr>
          <a:xfrm>
            <a:off x="482600" y="1062156"/>
            <a:ext cx="8416075" cy="5096597"/>
          </a:xfrm>
        </p:spPr>
        <p:txBody>
          <a:bodyPr>
            <a:normAutofit fontScale="92500" lnSpcReduction="10000"/>
          </a:bodyPr>
          <a:lstStyle/>
          <a:p>
            <a:pPr marL="0" lvl="0" indent="0">
              <a:buNone/>
            </a:pPr>
            <a:r>
              <a:rPr lang="en-GB" dirty="0"/>
              <a:t>Provision for the spiritual development of pupils includes developing their: </a:t>
            </a:r>
          </a:p>
          <a:p>
            <a:pPr lvl="0"/>
            <a:r>
              <a:rPr lang="en-GB" dirty="0"/>
              <a:t>ability to be reflective about their </a:t>
            </a:r>
            <a:r>
              <a:rPr lang="en-GB" b="1" dirty="0"/>
              <a:t>own beliefs (religious or otherwise)</a:t>
            </a:r>
            <a:r>
              <a:rPr lang="en-GB" dirty="0"/>
              <a:t> and perspective on life</a:t>
            </a:r>
          </a:p>
          <a:p>
            <a:pPr lvl="0"/>
            <a:r>
              <a:rPr lang="en-GB" dirty="0"/>
              <a:t>knowledge of, and </a:t>
            </a:r>
            <a:r>
              <a:rPr lang="en-GB" b="1" dirty="0"/>
              <a:t>respect for, different people’s faiths, feelings and values</a:t>
            </a:r>
          </a:p>
          <a:p>
            <a:pPr lvl="0"/>
            <a:r>
              <a:rPr lang="en-GB" dirty="0"/>
              <a:t>sense of enjoyment and </a:t>
            </a:r>
            <a:r>
              <a:rPr lang="en-GB" b="1" dirty="0"/>
              <a:t>fascination in learning about themselves, others and the world around them</a:t>
            </a:r>
          </a:p>
          <a:p>
            <a:pPr marL="0" lvl="0" indent="0">
              <a:buNone/>
            </a:pPr>
            <a:endParaRPr lang="en-GB" b="1" dirty="0"/>
          </a:p>
          <a:p>
            <a:pPr marL="0" lvl="0" indent="0">
              <a:buNone/>
            </a:pPr>
            <a:endParaRPr lang="en-GB" b="1" dirty="0"/>
          </a:p>
          <a:p>
            <a:pPr marL="0" lvl="0" indent="0">
              <a:buNone/>
            </a:pPr>
            <a:r>
              <a:rPr lang="en-GB" dirty="0"/>
              <a:t>Provision for the moral development of pupils includes developing their:</a:t>
            </a:r>
          </a:p>
          <a:p>
            <a:pPr lvl="0"/>
            <a:r>
              <a:rPr lang="en-GB" dirty="0"/>
              <a:t>ability to recognise the </a:t>
            </a:r>
            <a:r>
              <a:rPr lang="en-GB" b="1" dirty="0"/>
              <a:t>difference between right and</a:t>
            </a:r>
            <a:r>
              <a:rPr lang="en-GB" dirty="0"/>
              <a:t> </a:t>
            </a:r>
            <a:r>
              <a:rPr lang="en-GB" b="1" dirty="0"/>
              <a:t>wrong</a:t>
            </a:r>
            <a:r>
              <a:rPr lang="en-GB" dirty="0"/>
              <a:t> and to readily apply this understanding in their own lives, and to </a:t>
            </a:r>
            <a:r>
              <a:rPr lang="en-GB" b="1" dirty="0"/>
              <a:t>recognise legal boundaries </a:t>
            </a:r>
            <a:r>
              <a:rPr lang="en-GB" dirty="0"/>
              <a:t>and, in doing so, respect the civil and criminal law of England </a:t>
            </a:r>
          </a:p>
          <a:p>
            <a:pPr lvl="0"/>
            <a:r>
              <a:rPr lang="en-GB" dirty="0"/>
              <a:t>understanding of the consequences of their behaviour and actions</a:t>
            </a:r>
          </a:p>
          <a:p>
            <a:pPr lvl="0"/>
            <a:r>
              <a:rPr lang="en-GB" dirty="0"/>
              <a:t>interest in investigating and offering reasoned views about </a:t>
            </a:r>
            <a:r>
              <a:rPr lang="en-GB" b="1" dirty="0"/>
              <a:t>moral and ethical issues </a:t>
            </a:r>
            <a:r>
              <a:rPr lang="en-GB" dirty="0"/>
              <a:t>and ability to understand and appreciate the viewpoints of others on these issues.</a:t>
            </a:r>
          </a:p>
          <a:p>
            <a:pPr lvl="0"/>
            <a:endParaRPr lang="en-GB" dirty="0"/>
          </a:p>
          <a:p>
            <a:pPr marL="0" indent="0">
              <a:buNone/>
            </a:pPr>
            <a:endParaRPr lang="en-GB" dirty="0"/>
          </a:p>
        </p:txBody>
      </p:sp>
    </p:spTree>
    <p:extLst>
      <p:ext uri="{BB962C8B-B14F-4D97-AF65-F5344CB8AC3E}">
        <p14:creationId xmlns:p14="http://schemas.microsoft.com/office/powerpoint/2010/main" val="4221355988"/>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2898" y="473076"/>
            <a:ext cx="6468702" cy="609600"/>
          </a:xfrm>
        </p:spPr>
        <p:txBody>
          <a:bodyPr>
            <a:normAutofit/>
          </a:bodyPr>
          <a:lstStyle/>
          <a:p>
            <a:r>
              <a:rPr lang="en-GB" dirty="0"/>
              <a:t>Ofsted (May 2019)</a:t>
            </a:r>
          </a:p>
        </p:txBody>
      </p:sp>
      <p:sp>
        <p:nvSpPr>
          <p:cNvPr id="4" name="Content Placeholder 3">
            <a:extLst>
              <a:ext uri="{FF2B5EF4-FFF2-40B4-BE49-F238E27FC236}">
                <a16:creationId xmlns:a16="http://schemas.microsoft.com/office/drawing/2014/main" id="{20E462C9-A816-4FEF-943E-8BDEAD5ACAEB}"/>
              </a:ext>
            </a:extLst>
          </p:cNvPr>
          <p:cNvSpPr>
            <a:spLocks noGrp="1"/>
          </p:cNvSpPr>
          <p:nvPr>
            <p:ph idx="1"/>
          </p:nvPr>
        </p:nvSpPr>
        <p:spPr>
          <a:xfrm>
            <a:off x="482601" y="1295400"/>
            <a:ext cx="8509000" cy="5414682"/>
          </a:xfrm>
        </p:spPr>
        <p:txBody>
          <a:bodyPr>
            <a:normAutofit lnSpcReduction="10000"/>
          </a:bodyPr>
          <a:lstStyle/>
          <a:p>
            <a:pPr lvl="0"/>
            <a:r>
              <a:rPr lang="en-GB" dirty="0"/>
              <a:t>Provision for the social development of pupils includes developing their:</a:t>
            </a:r>
          </a:p>
          <a:p>
            <a:pPr lvl="0"/>
            <a:r>
              <a:rPr lang="en-GB" dirty="0"/>
              <a:t>acceptance of and engagement with the </a:t>
            </a:r>
            <a:r>
              <a:rPr lang="en-GB" b="1" dirty="0"/>
              <a:t>fundamental British values</a:t>
            </a:r>
            <a:r>
              <a:rPr lang="en-GB" dirty="0"/>
              <a:t> of democracy, the rule of law, individual liberty and mutual respect and tolerance of those with different faiths and beliefs. They will develop and demonstrate skills and attitudes that will allow them to participate fully in and contribute positively to life in modern Britain.</a:t>
            </a:r>
          </a:p>
          <a:p>
            <a:pPr lvl="0"/>
            <a:r>
              <a:rPr lang="en-GB" dirty="0"/>
              <a:t>Provision for the cultural development of pupils includes developing their: </a:t>
            </a:r>
          </a:p>
          <a:p>
            <a:pPr lvl="0"/>
            <a:r>
              <a:rPr lang="en-GB" dirty="0"/>
              <a:t>understanding and appreciation of the wide</a:t>
            </a:r>
            <a:r>
              <a:rPr lang="en-GB" b="1" dirty="0"/>
              <a:t> range of cultural influences </a:t>
            </a:r>
            <a:r>
              <a:rPr lang="en-GB" dirty="0"/>
              <a:t>that have shaped their own heritage and that of others</a:t>
            </a:r>
          </a:p>
          <a:p>
            <a:pPr lvl="0"/>
            <a:r>
              <a:rPr lang="en-GB" dirty="0"/>
              <a:t>understanding and appreciation of the range of </a:t>
            </a:r>
            <a:r>
              <a:rPr lang="en-GB" b="1" dirty="0"/>
              <a:t>different cultures in the school and further afield </a:t>
            </a:r>
            <a:r>
              <a:rPr lang="en-GB" dirty="0"/>
              <a:t>as an essential element of their preparation for life in modern Britain</a:t>
            </a:r>
          </a:p>
          <a:p>
            <a:r>
              <a:rPr lang="en-GB" dirty="0"/>
              <a:t>interest in </a:t>
            </a:r>
            <a:r>
              <a:rPr lang="en-GB" b="1" dirty="0"/>
              <a:t>exploring, improving understanding of and showing respect for different faiths and cultural diversity </a:t>
            </a:r>
            <a:r>
              <a:rPr lang="en-GB" dirty="0"/>
              <a:t>and the extent to which they </a:t>
            </a:r>
            <a:r>
              <a:rPr lang="en-GB" b="1" dirty="0"/>
              <a:t>understand, accept, respect and celebrate diversity</a:t>
            </a:r>
            <a:r>
              <a:rPr lang="en-GB" dirty="0"/>
              <a:t>. This is shown by their </a:t>
            </a:r>
            <a:r>
              <a:rPr lang="en-GB" b="1" dirty="0"/>
              <a:t>respect and attitudes towards different religious</a:t>
            </a:r>
            <a:r>
              <a:rPr lang="en-GB" dirty="0"/>
              <a:t>, </a:t>
            </a:r>
            <a:r>
              <a:rPr lang="en-GB" b="1" dirty="0"/>
              <a:t>ethnic</a:t>
            </a:r>
            <a:r>
              <a:rPr lang="en-GB" dirty="0"/>
              <a:t> and socio-economic groups in the local, national and global communities.</a:t>
            </a:r>
          </a:p>
          <a:p>
            <a:pPr lvl="0"/>
            <a:endParaRPr lang="en-GB" dirty="0"/>
          </a:p>
          <a:p>
            <a:endParaRPr lang="en-GB" dirty="0"/>
          </a:p>
        </p:txBody>
      </p:sp>
    </p:spTree>
    <p:extLst>
      <p:ext uri="{BB962C8B-B14F-4D97-AF65-F5344CB8AC3E}">
        <p14:creationId xmlns:p14="http://schemas.microsoft.com/office/powerpoint/2010/main" val="1739125934"/>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3369" y="332740"/>
            <a:ext cx="6377262" cy="868680"/>
          </a:xfrm>
        </p:spPr>
        <p:txBody>
          <a:bodyPr>
            <a:normAutofit fontScale="90000"/>
          </a:bodyPr>
          <a:lstStyle/>
          <a:p>
            <a:r>
              <a:rPr lang="en-GB" sz="3700" dirty="0"/>
              <a:t>Ofsted: </a:t>
            </a:r>
            <a:r>
              <a:rPr lang="en-GB" sz="3700" dirty="0" err="1"/>
              <a:t>Rushey</a:t>
            </a:r>
            <a:r>
              <a:rPr lang="en-GB" sz="3700" dirty="0"/>
              <a:t> Mead Primary School (May 2018)</a:t>
            </a:r>
          </a:p>
        </p:txBody>
      </p:sp>
      <p:sp>
        <p:nvSpPr>
          <p:cNvPr id="3" name="Content Placeholder 2"/>
          <p:cNvSpPr>
            <a:spLocks noGrp="1"/>
          </p:cNvSpPr>
          <p:nvPr>
            <p:ph idx="1"/>
          </p:nvPr>
        </p:nvSpPr>
        <p:spPr>
          <a:xfrm>
            <a:off x="520700" y="1478280"/>
            <a:ext cx="8516620" cy="5212080"/>
          </a:xfrm>
        </p:spPr>
        <p:txBody>
          <a:bodyPr>
            <a:normAutofit/>
          </a:bodyPr>
          <a:lstStyle/>
          <a:p>
            <a:r>
              <a:rPr lang="en-GB" sz="1800" dirty="0"/>
              <a:t>Leaders have created a very positive culture where </a:t>
            </a:r>
            <a:r>
              <a:rPr lang="en-GB" sz="1800" b="1" dirty="0"/>
              <a:t>diversity is welcomed</a:t>
            </a:r>
            <a:r>
              <a:rPr lang="en-GB" sz="1800" dirty="0"/>
              <a:t>. Pupils experience </a:t>
            </a:r>
            <a:r>
              <a:rPr lang="en-GB" sz="1800" b="1" dirty="0"/>
              <a:t>an inclusive school that promotes tolerance and values difference</a:t>
            </a:r>
            <a:r>
              <a:rPr lang="en-GB" sz="1800" dirty="0"/>
              <a:t>. Many staff, pupils and parents described to inspectors how valued they feel within this positive school community.</a:t>
            </a:r>
          </a:p>
          <a:p>
            <a:r>
              <a:rPr lang="en-GB" sz="1800" dirty="0"/>
              <a:t>Leaders have ensured a </a:t>
            </a:r>
            <a:r>
              <a:rPr lang="en-GB" sz="1800" b="1" dirty="0"/>
              <a:t>compelling vision and school ethos that promotes inclusivity and celebrates diversity</a:t>
            </a:r>
            <a:r>
              <a:rPr lang="en-GB" sz="1800" dirty="0"/>
              <a:t>.</a:t>
            </a:r>
          </a:p>
          <a:p>
            <a:r>
              <a:rPr lang="en-GB" sz="1800" dirty="0"/>
              <a:t>The </a:t>
            </a:r>
            <a:r>
              <a:rPr lang="en-GB" sz="1800" b="1" dirty="0"/>
              <a:t>curriculum builds on pupils’ strengths, their religious and cultural diversity, and gives them a variety of experiences</a:t>
            </a:r>
            <a:r>
              <a:rPr lang="en-GB" sz="1800" dirty="0"/>
              <a:t>. Pupils gain many opportunities to extend their learning outside of the school and beyond the city. These experiences make a positive contribution to pupils’ personal development.</a:t>
            </a:r>
          </a:p>
          <a:p>
            <a:r>
              <a:rPr lang="en-GB" sz="1800" dirty="0"/>
              <a:t>Pupils have an </a:t>
            </a:r>
            <a:r>
              <a:rPr lang="en-GB" sz="1800" b="1" dirty="0"/>
              <a:t>understanding of fundamental British values</a:t>
            </a:r>
            <a:r>
              <a:rPr lang="en-GB" sz="1800" dirty="0"/>
              <a:t>. They understand their role in voting for prefects and members of the school council and take these issues seriously. </a:t>
            </a:r>
            <a:r>
              <a:rPr lang="en-GB" sz="1800" b="1" dirty="0"/>
              <a:t>Pupils learn to appreciate each other’s differences. They learn about a wide variety of faiths</a:t>
            </a:r>
            <a:r>
              <a:rPr lang="en-GB" sz="1800" dirty="0"/>
              <a:t>. They visit a range of religious institutions and celebrate many religious festivals, including Eid, Diwali and Christmas.</a:t>
            </a:r>
          </a:p>
          <a:p>
            <a:pPr marL="0" indent="0">
              <a:buNone/>
            </a:pPr>
            <a:endParaRPr lang="en-GB" sz="1300" dirty="0"/>
          </a:p>
          <a:p>
            <a:pPr marL="0" indent="0">
              <a:buNone/>
            </a:pPr>
            <a:endParaRPr lang="en-GB" sz="1300" dirty="0"/>
          </a:p>
        </p:txBody>
      </p:sp>
    </p:spTree>
    <p:extLst>
      <p:ext uri="{BB962C8B-B14F-4D97-AF65-F5344CB8AC3E}">
        <p14:creationId xmlns:p14="http://schemas.microsoft.com/office/powerpoint/2010/main" val="1142321967"/>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E789-56BB-4328-8DBB-D446EBDF2771}"/>
              </a:ext>
            </a:extLst>
          </p:cNvPr>
          <p:cNvSpPr>
            <a:spLocks noGrp="1"/>
          </p:cNvSpPr>
          <p:nvPr>
            <p:ph type="title"/>
          </p:nvPr>
        </p:nvSpPr>
        <p:spPr>
          <a:xfrm>
            <a:off x="1215607" y="518160"/>
            <a:ext cx="6499182" cy="1036320"/>
          </a:xfrm>
        </p:spPr>
        <p:txBody>
          <a:bodyPr>
            <a:normAutofit fontScale="90000"/>
          </a:bodyPr>
          <a:lstStyle/>
          <a:p>
            <a:r>
              <a:rPr lang="en-GB" sz="3400" dirty="0"/>
              <a:t>Stanton-Under-Bardon Primary School (January 2019) </a:t>
            </a:r>
            <a:br>
              <a:rPr lang="en-GB" sz="3400" dirty="0"/>
            </a:br>
            <a:endParaRPr lang="en-GB" sz="3400" dirty="0"/>
          </a:p>
        </p:txBody>
      </p:sp>
      <p:sp>
        <p:nvSpPr>
          <p:cNvPr id="3" name="Content Placeholder 2">
            <a:extLst>
              <a:ext uri="{FF2B5EF4-FFF2-40B4-BE49-F238E27FC236}">
                <a16:creationId xmlns:a16="http://schemas.microsoft.com/office/drawing/2014/main" id="{4DDAD227-E5A0-47B1-9F10-1DEB98126142}"/>
              </a:ext>
            </a:extLst>
          </p:cNvPr>
          <p:cNvSpPr>
            <a:spLocks noGrp="1"/>
          </p:cNvSpPr>
          <p:nvPr>
            <p:ph idx="1"/>
          </p:nvPr>
        </p:nvSpPr>
        <p:spPr>
          <a:xfrm>
            <a:off x="495300" y="1854200"/>
            <a:ext cx="7806473" cy="4348480"/>
          </a:xfrm>
        </p:spPr>
        <p:txBody>
          <a:bodyPr>
            <a:normAutofit/>
          </a:bodyPr>
          <a:lstStyle/>
          <a:p>
            <a:r>
              <a:rPr lang="en-GB" sz="1900" dirty="0"/>
              <a:t>You have ensured that </a:t>
            </a:r>
            <a:r>
              <a:rPr lang="en-GB" sz="1900" b="1" dirty="0"/>
              <a:t>British values are promoted prominently across the school</a:t>
            </a:r>
            <a:r>
              <a:rPr lang="en-GB" sz="1900" dirty="0"/>
              <a:t>. In addition, you have established a </a:t>
            </a:r>
            <a:r>
              <a:rPr lang="en-GB" sz="1900" b="1" dirty="0"/>
              <a:t>culture that celebrates people from all backgrounds and have incorporated this into the curriculum</a:t>
            </a:r>
            <a:r>
              <a:rPr lang="en-GB" sz="1900" dirty="0"/>
              <a:t>.</a:t>
            </a:r>
          </a:p>
          <a:p>
            <a:pPr marL="0" indent="0">
              <a:buNone/>
            </a:pPr>
            <a:endParaRPr lang="en-GB" sz="1900" dirty="0"/>
          </a:p>
          <a:p>
            <a:r>
              <a:rPr lang="en-GB" sz="1900" b="1" dirty="0"/>
              <a:t>Pupils talk with confidence about British values, particularly the importance of tolerance of people from all backgrounds and faiths</a:t>
            </a:r>
            <a:r>
              <a:rPr lang="en-GB" sz="1900" dirty="0"/>
              <a:t>. Pupils also understand the process of democracy through voting for members of the school council. </a:t>
            </a:r>
            <a:r>
              <a:rPr lang="en-GB" sz="1900" b="1" dirty="0"/>
              <a:t>Pupils’ work on diversity and tolerance is celebrated in displays across the school</a:t>
            </a:r>
            <a:r>
              <a:rPr lang="en-GB" sz="1900" dirty="0"/>
              <a:t>.</a:t>
            </a:r>
          </a:p>
          <a:p>
            <a:endParaRPr lang="en-GB" sz="1900" dirty="0"/>
          </a:p>
        </p:txBody>
      </p:sp>
    </p:spTree>
    <p:extLst>
      <p:ext uri="{BB962C8B-B14F-4D97-AF65-F5344CB8AC3E}">
        <p14:creationId xmlns:p14="http://schemas.microsoft.com/office/powerpoint/2010/main" val="629484001"/>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3E3CA-0BF0-4B12-A50E-6AAD3BD42B9D}"/>
              </a:ext>
            </a:extLst>
          </p:cNvPr>
          <p:cNvSpPr>
            <a:spLocks noGrp="1"/>
          </p:cNvSpPr>
          <p:nvPr>
            <p:ph type="title"/>
          </p:nvPr>
        </p:nvSpPr>
        <p:spPr>
          <a:xfrm>
            <a:off x="3825618" y="685801"/>
            <a:ext cx="4632582" cy="1485900"/>
          </a:xfrm>
        </p:spPr>
        <p:txBody>
          <a:bodyPr>
            <a:normAutofit/>
          </a:bodyPr>
          <a:lstStyle/>
          <a:p>
            <a:r>
              <a:rPr lang="en-GB" dirty="0"/>
              <a:t>The No Outsiders approach</a:t>
            </a:r>
          </a:p>
        </p:txBody>
      </p:sp>
      <p:sp>
        <p:nvSpPr>
          <p:cNvPr id="8" name="Content Placeholder 7">
            <a:extLst>
              <a:ext uri="{FF2B5EF4-FFF2-40B4-BE49-F238E27FC236}">
                <a16:creationId xmlns:a16="http://schemas.microsoft.com/office/drawing/2014/main" id="{C8853FDB-B26B-41BF-9CAF-86CA32E1CC75}"/>
              </a:ext>
            </a:extLst>
          </p:cNvPr>
          <p:cNvSpPr>
            <a:spLocks noGrp="1"/>
          </p:cNvSpPr>
          <p:nvPr>
            <p:ph idx="1"/>
          </p:nvPr>
        </p:nvSpPr>
        <p:spPr>
          <a:xfrm>
            <a:off x="3746316" y="1892300"/>
            <a:ext cx="4632582" cy="3581400"/>
          </a:xfrm>
        </p:spPr>
        <p:txBody>
          <a:bodyPr>
            <a:normAutofit/>
          </a:bodyPr>
          <a:lstStyle/>
          <a:p>
            <a:pPr marL="0" indent="0">
              <a:buNone/>
            </a:pPr>
            <a:endParaRPr lang="en-GB" sz="2800" dirty="0"/>
          </a:p>
          <a:p>
            <a:r>
              <a:rPr lang="en-GB" sz="2800" dirty="0"/>
              <a:t>Planning </a:t>
            </a:r>
          </a:p>
          <a:p>
            <a:endParaRPr lang="en-GB" sz="2800" dirty="0"/>
          </a:p>
          <a:p>
            <a:r>
              <a:rPr lang="en-GB" sz="2800" dirty="0"/>
              <a:t>No Outsiders in practice</a:t>
            </a:r>
          </a:p>
          <a:p>
            <a:endParaRPr lang="en-GB" sz="2800" dirty="0"/>
          </a:p>
          <a:p>
            <a:r>
              <a:rPr lang="en-GB" sz="2800" dirty="0"/>
              <a:t>The books</a:t>
            </a:r>
          </a:p>
          <a:p>
            <a:endParaRPr lang="en-GB" dirty="0"/>
          </a:p>
        </p:txBody>
      </p:sp>
      <p:pic>
        <p:nvPicPr>
          <p:cNvPr id="10" name="Picture 9">
            <a:extLst>
              <a:ext uri="{FF2B5EF4-FFF2-40B4-BE49-F238E27FC236}">
                <a16:creationId xmlns:a16="http://schemas.microsoft.com/office/drawing/2014/main" id="{AD97BB0C-57F6-4568-8248-7B4CC4334F09}"/>
              </a:ext>
            </a:extLst>
          </p:cNvPr>
          <p:cNvPicPr>
            <a:picLocks noChangeAspect="1"/>
          </p:cNvPicPr>
          <p:nvPr/>
        </p:nvPicPr>
        <p:blipFill>
          <a:blip r:embed="rId3"/>
          <a:stretch>
            <a:fillRect/>
          </a:stretch>
        </p:blipFill>
        <p:spPr>
          <a:xfrm>
            <a:off x="-169918" y="1035827"/>
            <a:ext cx="3700828" cy="4880212"/>
          </a:xfrm>
          <a:prstGeom prst="rect">
            <a:avLst/>
          </a:prstGeom>
        </p:spPr>
      </p:pic>
    </p:spTree>
    <p:extLst>
      <p:ext uri="{BB962C8B-B14F-4D97-AF65-F5344CB8AC3E}">
        <p14:creationId xmlns:p14="http://schemas.microsoft.com/office/powerpoint/2010/main" val="4289750552"/>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5618" y="685801"/>
            <a:ext cx="4632582" cy="1485900"/>
          </a:xfrm>
        </p:spPr>
        <p:txBody>
          <a:bodyPr>
            <a:normAutofit/>
          </a:bodyPr>
          <a:lstStyle/>
          <a:p>
            <a:r>
              <a:rPr lang="en-GB" dirty="0"/>
              <a:t>Curriculum</a:t>
            </a:r>
          </a:p>
        </p:txBody>
      </p:sp>
      <p:sp>
        <p:nvSpPr>
          <p:cNvPr id="3" name="Content Placeholder 2"/>
          <p:cNvSpPr>
            <a:spLocks noGrp="1"/>
          </p:cNvSpPr>
          <p:nvPr>
            <p:ph idx="1"/>
          </p:nvPr>
        </p:nvSpPr>
        <p:spPr>
          <a:xfrm>
            <a:off x="3914518" y="1638300"/>
            <a:ext cx="4543682" cy="4038600"/>
          </a:xfrm>
        </p:spPr>
        <p:txBody>
          <a:bodyPr>
            <a:normAutofit/>
          </a:bodyPr>
          <a:lstStyle/>
          <a:p>
            <a:endParaRPr lang="en-GB" dirty="0"/>
          </a:p>
          <a:p>
            <a:r>
              <a:rPr lang="en-GB" dirty="0"/>
              <a:t>35 picture books EYFS -Y6</a:t>
            </a:r>
          </a:p>
          <a:p>
            <a:r>
              <a:rPr lang="en-GB" dirty="0"/>
              <a:t>Lesson plans for each text: starter, main, role play, written activity, plenary</a:t>
            </a:r>
          </a:p>
          <a:p>
            <a:r>
              <a:rPr lang="en-GB" dirty="0"/>
              <a:t>Clear progression through key stages</a:t>
            </a:r>
          </a:p>
          <a:p>
            <a:r>
              <a:rPr lang="en-GB" dirty="0"/>
              <a:t>PSHE or Literacy </a:t>
            </a:r>
          </a:p>
          <a:p>
            <a:r>
              <a:rPr lang="en-GB" dirty="0"/>
              <a:t>No Outsiders message covers </a:t>
            </a:r>
            <a:r>
              <a:rPr lang="en-GB" b="1" u="sng" dirty="0"/>
              <a:t>all</a:t>
            </a:r>
            <a:r>
              <a:rPr lang="en-GB" dirty="0"/>
              <a:t> equalities</a:t>
            </a:r>
          </a:p>
          <a:p>
            <a:endParaRPr lang="en-GB" dirty="0"/>
          </a:p>
          <a:p>
            <a:endParaRPr lang="en-GB" dirty="0"/>
          </a:p>
        </p:txBody>
      </p:sp>
      <p:pic>
        <p:nvPicPr>
          <p:cNvPr id="6" name="Picture 5">
            <a:extLst>
              <a:ext uri="{FF2B5EF4-FFF2-40B4-BE49-F238E27FC236}">
                <a16:creationId xmlns:a16="http://schemas.microsoft.com/office/drawing/2014/main" id="{C46CEB74-D7FD-45FC-8C17-F11ACF47308A}"/>
              </a:ext>
            </a:extLst>
          </p:cNvPr>
          <p:cNvPicPr>
            <a:picLocks noChangeAspect="1"/>
          </p:cNvPicPr>
          <p:nvPr/>
        </p:nvPicPr>
        <p:blipFill>
          <a:blip r:embed="rId3"/>
          <a:stretch>
            <a:fillRect/>
          </a:stretch>
        </p:blipFill>
        <p:spPr>
          <a:xfrm rot="5400000">
            <a:off x="-1699383" y="2843444"/>
            <a:ext cx="6773236" cy="1255881"/>
          </a:xfrm>
          <a:prstGeom prst="rect">
            <a:avLst/>
          </a:prstGeom>
        </p:spPr>
      </p:pic>
    </p:spTree>
    <p:extLst>
      <p:ext uri="{BB962C8B-B14F-4D97-AF65-F5344CB8AC3E}">
        <p14:creationId xmlns:p14="http://schemas.microsoft.com/office/powerpoint/2010/main" val="3751007565"/>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7C78-1780-486D-AB10-20CD3A3B8BF9}"/>
              </a:ext>
            </a:extLst>
          </p:cNvPr>
          <p:cNvSpPr>
            <a:spLocks noGrp="1"/>
          </p:cNvSpPr>
          <p:nvPr>
            <p:ph type="title"/>
          </p:nvPr>
        </p:nvSpPr>
        <p:spPr>
          <a:xfrm>
            <a:off x="5895500" y="685801"/>
            <a:ext cx="2742314" cy="1485900"/>
          </a:xfrm>
        </p:spPr>
        <p:txBody>
          <a:bodyPr>
            <a:normAutofit/>
          </a:bodyPr>
          <a:lstStyle/>
          <a:p>
            <a:r>
              <a:rPr lang="en-GB" sz="4100"/>
              <a:t>Introducing it in school</a:t>
            </a:r>
          </a:p>
        </p:txBody>
      </p:sp>
      <p:sp>
        <p:nvSpPr>
          <p:cNvPr id="3" name="Content Placeholder 2">
            <a:extLst>
              <a:ext uri="{FF2B5EF4-FFF2-40B4-BE49-F238E27FC236}">
                <a16:creationId xmlns:a16="http://schemas.microsoft.com/office/drawing/2014/main" id="{48F5E48F-CB91-45EE-B7B0-5B0807E6DAED}"/>
              </a:ext>
            </a:extLst>
          </p:cNvPr>
          <p:cNvSpPr>
            <a:spLocks noGrp="1"/>
          </p:cNvSpPr>
          <p:nvPr>
            <p:ph idx="1"/>
          </p:nvPr>
        </p:nvSpPr>
        <p:spPr>
          <a:xfrm>
            <a:off x="5895500" y="2286000"/>
            <a:ext cx="2742314" cy="3581400"/>
          </a:xfrm>
        </p:spPr>
        <p:txBody>
          <a:bodyPr>
            <a:normAutofit/>
          </a:bodyPr>
          <a:lstStyle/>
          <a:p>
            <a:r>
              <a:rPr lang="en-GB" dirty="0"/>
              <a:t>Governor briefing</a:t>
            </a:r>
          </a:p>
          <a:p>
            <a:r>
              <a:rPr lang="en-GB" dirty="0"/>
              <a:t>Whole staff training (</a:t>
            </a:r>
            <a:r>
              <a:rPr lang="en-GB" b="1" dirty="0"/>
              <a:t>all</a:t>
            </a:r>
            <a:r>
              <a:rPr lang="en-GB" dirty="0"/>
              <a:t> staff)</a:t>
            </a:r>
          </a:p>
          <a:p>
            <a:r>
              <a:rPr lang="en-GB" dirty="0"/>
              <a:t>Getting familiar with the books</a:t>
            </a:r>
          </a:p>
        </p:txBody>
      </p:sp>
      <p:graphicFrame>
        <p:nvGraphicFramePr>
          <p:cNvPr id="4" name="Table 3">
            <a:extLst>
              <a:ext uri="{FF2B5EF4-FFF2-40B4-BE49-F238E27FC236}">
                <a16:creationId xmlns:a16="http://schemas.microsoft.com/office/drawing/2014/main" id="{F0801CEA-33EC-486C-9332-9D7516EF7577}"/>
              </a:ext>
            </a:extLst>
          </p:cNvPr>
          <p:cNvGraphicFramePr>
            <a:graphicFrameLocks noGrp="1"/>
          </p:cNvGraphicFramePr>
          <p:nvPr>
            <p:extLst>
              <p:ext uri="{D42A27DB-BD31-4B8C-83A1-F6EECF244321}">
                <p14:modId xmlns:p14="http://schemas.microsoft.com/office/powerpoint/2010/main" val="4244247496"/>
              </p:ext>
            </p:extLst>
          </p:nvPr>
        </p:nvGraphicFramePr>
        <p:xfrm>
          <a:off x="506186" y="1056433"/>
          <a:ext cx="5069115" cy="5026865"/>
        </p:xfrm>
        <a:graphic>
          <a:graphicData uri="http://schemas.openxmlformats.org/drawingml/2006/table">
            <a:tbl>
              <a:tblPr firstRow="1" firstCol="1" bandRow="1"/>
              <a:tblGrid>
                <a:gridCol w="271031">
                  <a:extLst>
                    <a:ext uri="{9D8B030D-6E8A-4147-A177-3AD203B41FA5}">
                      <a16:colId xmlns:a16="http://schemas.microsoft.com/office/drawing/2014/main" val="3970928256"/>
                    </a:ext>
                  </a:extLst>
                </a:gridCol>
                <a:gridCol w="2142046">
                  <a:extLst>
                    <a:ext uri="{9D8B030D-6E8A-4147-A177-3AD203B41FA5}">
                      <a16:colId xmlns:a16="http://schemas.microsoft.com/office/drawing/2014/main" val="1458576247"/>
                    </a:ext>
                  </a:extLst>
                </a:gridCol>
                <a:gridCol w="521939">
                  <a:extLst>
                    <a:ext uri="{9D8B030D-6E8A-4147-A177-3AD203B41FA5}">
                      <a16:colId xmlns:a16="http://schemas.microsoft.com/office/drawing/2014/main" val="1966793327"/>
                    </a:ext>
                  </a:extLst>
                </a:gridCol>
                <a:gridCol w="997169">
                  <a:extLst>
                    <a:ext uri="{9D8B030D-6E8A-4147-A177-3AD203B41FA5}">
                      <a16:colId xmlns:a16="http://schemas.microsoft.com/office/drawing/2014/main" val="88251312"/>
                    </a:ext>
                  </a:extLst>
                </a:gridCol>
                <a:gridCol w="638254">
                  <a:extLst>
                    <a:ext uri="{9D8B030D-6E8A-4147-A177-3AD203B41FA5}">
                      <a16:colId xmlns:a16="http://schemas.microsoft.com/office/drawing/2014/main" val="2248601450"/>
                    </a:ext>
                  </a:extLst>
                </a:gridCol>
                <a:gridCol w="498676">
                  <a:extLst>
                    <a:ext uri="{9D8B030D-6E8A-4147-A177-3AD203B41FA5}">
                      <a16:colId xmlns:a16="http://schemas.microsoft.com/office/drawing/2014/main" val="3781098724"/>
                    </a:ext>
                  </a:extLst>
                </a:gridCol>
              </a:tblGrid>
              <a:tr h="445268">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Task</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Notes</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What needs to happen?</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By what date?</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By who?</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8190497"/>
                  </a:ext>
                </a:extLst>
              </a:tr>
              <a:tr h="595342">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1</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Governor ‘EW’ training </a:t>
                      </a:r>
                    </a:p>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243169"/>
                  </a:ext>
                </a:extLst>
              </a:tr>
              <a:tr h="595342">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2</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Staff ‘EW’ training</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708597"/>
                  </a:ext>
                </a:extLst>
              </a:tr>
              <a:tr h="595342">
                <a:tc rowSpan="2">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3</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Children to complete surveys KS1</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973311"/>
                  </a:ext>
                </a:extLst>
              </a:tr>
              <a:tr h="595342">
                <a:tc vMerge="1">
                  <a:txBody>
                    <a:bodyPr/>
                    <a:lstStyle/>
                    <a:p>
                      <a:endParaRPr lang="en-GB"/>
                    </a:p>
                  </a:txBody>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Children to complete surveys KS2</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0914189"/>
                  </a:ext>
                </a:extLst>
              </a:tr>
              <a:tr h="802445">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4</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Information for parents</a:t>
                      </a:r>
                    </a:p>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(letters, invitation to look at books etc.)</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700107"/>
                  </a:ext>
                </a:extLst>
              </a:tr>
              <a:tr h="952516">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5</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Introduction of ‘EW’ to the children </a:t>
                      </a:r>
                    </a:p>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Assemblies?</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922512"/>
                  </a:ext>
                </a:extLst>
              </a:tr>
              <a:tr h="445268">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6</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Introduce the resources books – when will it start?</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48794" marR="48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599355"/>
                  </a:ext>
                </a:extLst>
              </a:tr>
            </a:tbl>
          </a:graphicData>
        </a:graphic>
      </p:graphicFrame>
    </p:spTree>
    <p:extLst>
      <p:ext uri="{BB962C8B-B14F-4D97-AF65-F5344CB8AC3E}">
        <p14:creationId xmlns:p14="http://schemas.microsoft.com/office/powerpoint/2010/main" val="2680387626"/>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Engaging Parents/carers</a:t>
            </a:r>
          </a:p>
        </p:txBody>
      </p:sp>
      <p:sp>
        <p:nvSpPr>
          <p:cNvPr id="3" name="Content Placeholder 2"/>
          <p:cNvSpPr>
            <a:spLocks noGrp="1"/>
          </p:cNvSpPr>
          <p:nvPr>
            <p:ph idx="1"/>
          </p:nvPr>
        </p:nvSpPr>
        <p:spPr>
          <a:xfrm>
            <a:off x="1028700" y="1828800"/>
            <a:ext cx="7200900" cy="4736592"/>
          </a:xfrm>
        </p:spPr>
        <p:txBody>
          <a:bodyPr>
            <a:normAutofit/>
          </a:bodyPr>
          <a:lstStyle/>
          <a:p>
            <a:r>
              <a:rPr lang="en-GB" dirty="0"/>
              <a:t>Letter to all parents</a:t>
            </a:r>
          </a:p>
          <a:p>
            <a:endParaRPr lang="en-GB" dirty="0"/>
          </a:p>
          <a:p>
            <a:r>
              <a:rPr lang="en-GB" dirty="0"/>
              <a:t>Parent meetings:</a:t>
            </a:r>
          </a:p>
          <a:p>
            <a:pPr lvl="1"/>
            <a:r>
              <a:rPr lang="en-GB" sz="2400" dirty="0"/>
              <a:t>Small groups</a:t>
            </a:r>
          </a:p>
          <a:p>
            <a:pPr lvl="1"/>
            <a:r>
              <a:rPr lang="en-GB" sz="2400" dirty="0"/>
              <a:t>Listen</a:t>
            </a:r>
          </a:p>
          <a:p>
            <a:pPr lvl="1"/>
            <a:r>
              <a:rPr lang="en-GB" sz="2400" dirty="0"/>
              <a:t>Show all books and in order</a:t>
            </a:r>
          </a:p>
          <a:p>
            <a:pPr lvl="1"/>
            <a:r>
              <a:rPr lang="en-GB" sz="2400" dirty="0"/>
              <a:t>British law- Equality Act 2010 &amp; Ofsted</a:t>
            </a:r>
          </a:p>
          <a:p>
            <a:pPr lvl="1"/>
            <a:r>
              <a:rPr lang="en-GB" sz="2400" dirty="0"/>
              <a:t>All equalities</a:t>
            </a:r>
          </a:p>
          <a:p>
            <a:pPr lvl="1"/>
            <a:r>
              <a:rPr lang="en-GB" sz="2400" dirty="0"/>
              <a:t>Work together to find solutions</a:t>
            </a:r>
          </a:p>
        </p:txBody>
      </p:sp>
    </p:spTree>
    <p:extLst>
      <p:ext uri="{BB962C8B-B14F-4D97-AF65-F5344CB8AC3E}">
        <p14:creationId xmlns:p14="http://schemas.microsoft.com/office/powerpoint/2010/main" val="1734627629"/>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04B141-F47A-4926-9034-B44E394BDD13}"/>
              </a:ext>
            </a:extLst>
          </p:cNvPr>
          <p:cNvPicPr>
            <a:picLocks noGrp="1" noChangeAspect="1"/>
          </p:cNvPicPr>
          <p:nvPr>
            <p:ph idx="1"/>
          </p:nvPr>
        </p:nvPicPr>
        <p:blipFill rotWithShape="1">
          <a:blip r:embed="rId3"/>
          <a:srcRect l="26068" t="10535" r="26970" b="3293"/>
          <a:stretch/>
        </p:blipFill>
        <p:spPr>
          <a:xfrm>
            <a:off x="2425149" y="0"/>
            <a:ext cx="4704521" cy="6905991"/>
          </a:xfrm>
          <a:prstGeom prst="rect">
            <a:avLst/>
          </a:prstGeom>
          <a:blipFill>
            <a:blip r:embed="rId4"/>
            <a:tile tx="0" ty="0" sx="100000" sy="100000" flip="none" algn="tl"/>
          </a:blipFill>
        </p:spPr>
      </p:pic>
      <p:pic>
        <p:nvPicPr>
          <p:cNvPr id="5" name="Picture 4">
            <a:extLst>
              <a:ext uri="{FF2B5EF4-FFF2-40B4-BE49-F238E27FC236}">
                <a16:creationId xmlns:a16="http://schemas.microsoft.com/office/drawing/2014/main" id="{A9A40707-2205-4338-8F1E-928D1E312713}"/>
              </a:ext>
            </a:extLst>
          </p:cNvPr>
          <p:cNvPicPr>
            <a:picLocks noChangeAspect="1"/>
          </p:cNvPicPr>
          <p:nvPr/>
        </p:nvPicPr>
        <p:blipFill rotWithShape="1">
          <a:blip r:embed="rId5"/>
          <a:srcRect l="9961" t="36908" r="25884" b="44541"/>
          <a:stretch/>
        </p:blipFill>
        <p:spPr>
          <a:xfrm>
            <a:off x="0" y="2368826"/>
            <a:ext cx="9166078" cy="2120348"/>
          </a:xfrm>
          <a:prstGeom prst="rect">
            <a:avLst/>
          </a:prstGeom>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p:spPr>
      </p:pic>
    </p:spTree>
    <p:extLst>
      <p:ext uri="{BB962C8B-B14F-4D97-AF65-F5344CB8AC3E}">
        <p14:creationId xmlns:p14="http://schemas.microsoft.com/office/powerpoint/2010/main" val="532119051"/>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4A5A-41F9-4663-AB7A-EEDA108D4A64}"/>
              </a:ext>
            </a:extLst>
          </p:cNvPr>
          <p:cNvSpPr>
            <a:spLocks noGrp="1"/>
          </p:cNvSpPr>
          <p:nvPr>
            <p:ph type="title"/>
          </p:nvPr>
        </p:nvSpPr>
        <p:spPr/>
        <p:txBody>
          <a:bodyPr/>
          <a:lstStyle/>
          <a:p>
            <a:r>
              <a:rPr lang="en-GB" dirty="0"/>
              <a:t>Surveys</a:t>
            </a:r>
          </a:p>
        </p:txBody>
      </p:sp>
      <p:pic>
        <p:nvPicPr>
          <p:cNvPr id="9" name="Content Placeholder 8">
            <a:extLst>
              <a:ext uri="{FF2B5EF4-FFF2-40B4-BE49-F238E27FC236}">
                <a16:creationId xmlns:a16="http://schemas.microsoft.com/office/drawing/2014/main" id="{CECA0645-279C-40BA-B51F-DF813177A17E}"/>
              </a:ext>
            </a:extLst>
          </p:cNvPr>
          <p:cNvPicPr>
            <a:picLocks noGrp="1" noChangeAspect="1"/>
          </p:cNvPicPr>
          <p:nvPr>
            <p:ph idx="1"/>
          </p:nvPr>
        </p:nvPicPr>
        <p:blipFill rotWithShape="1">
          <a:blip r:embed="rId3"/>
          <a:srcRect l="25662" t="16221" r="24232" b="8068"/>
          <a:stretch/>
        </p:blipFill>
        <p:spPr>
          <a:xfrm>
            <a:off x="3149600" y="830961"/>
            <a:ext cx="4838700" cy="5849239"/>
          </a:xfrm>
          <a:prstGeom prst="rect">
            <a:avLst/>
          </a:prstGeom>
          <a:noFill/>
          <a:ln>
            <a:solidFill>
              <a:schemeClr val="tx1"/>
            </a:solidFill>
          </a:ln>
        </p:spPr>
      </p:pic>
    </p:spTree>
    <p:extLst>
      <p:ext uri="{BB962C8B-B14F-4D97-AF65-F5344CB8AC3E}">
        <p14:creationId xmlns:p14="http://schemas.microsoft.com/office/powerpoint/2010/main" val="976073308"/>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825618" y="685801"/>
            <a:ext cx="5162538" cy="1485900"/>
          </a:xfrm>
        </p:spPr>
        <p:txBody>
          <a:bodyPr vert="horz" lIns="91440" tIns="45720" rIns="91440" bIns="45720" rtlCol="0" anchor="t">
            <a:noAutofit/>
          </a:bodyPr>
          <a:lstStyle/>
          <a:p>
            <a:pPr algn="ctr" defTabSz="914400"/>
            <a:r>
              <a:rPr lang="en-US" sz="3600" b="1" i="1" dirty="0"/>
              <a:t>Life in 2020 for children and young people</a:t>
            </a:r>
          </a:p>
        </p:txBody>
      </p:sp>
      <p:sp>
        <p:nvSpPr>
          <p:cNvPr id="6" name="Content Placeholder 5"/>
          <p:cNvSpPr>
            <a:spLocks noGrp="1"/>
          </p:cNvSpPr>
          <p:nvPr>
            <p:ph sz="half" idx="1"/>
          </p:nvPr>
        </p:nvSpPr>
        <p:spPr>
          <a:xfrm>
            <a:off x="28156" y="175845"/>
            <a:ext cx="3137890" cy="5404339"/>
          </a:xfrm>
        </p:spPr>
        <p:txBody>
          <a:bodyPr vert="horz" lIns="91440" tIns="45720" rIns="91440" bIns="45720" rtlCol="0">
            <a:normAutofit/>
          </a:bodyPr>
          <a:lstStyle/>
          <a:p>
            <a:pPr marL="0" defTabSz="914400">
              <a:buFont typeface="Franklin Gothic Book" panose="020B0503020102020204" pitchFamily="34" charset="0"/>
              <a:buNone/>
            </a:pPr>
            <a:r>
              <a:rPr lang="en-GB" sz="2400" dirty="0"/>
              <a:t>The number of hate crimes reported to police has more than doubled since 2013</a:t>
            </a:r>
            <a:endParaRPr lang="en-US" sz="2400" dirty="0"/>
          </a:p>
          <a:p>
            <a:pPr marL="0" defTabSz="914400">
              <a:buFont typeface="Franklin Gothic Book" panose="020B0503020102020204" pitchFamily="34" charset="0"/>
              <a:buNone/>
            </a:pPr>
            <a:endParaRPr lang="en-US" sz="2400" dirty="0"/>
          </a:p>
          <a:p>
            <a:pPr marL="0" defTabSz="914400">
              <a:buFont typeface="Franklin Gothic Book" panose="020B0503020102020204" pitchFamily="34" charset="0"/>
              <a:buNone/>
            </a:pPr>
            <a:r>
              <a:rPr lang="en-US" sz="2400" dirty="0"/>
              <a:t>There have been spikes in hate crime following certain events such as the EU referendum and the terrorist attacks in 2017.</a:t>
            </a:r>
          </a:p>
          <a:p>
            <a:pPr marL="0" defTabSz="914400">
              <a:buFont typeface="Franklin Gothic Book" panose="020B0503020102020204" pitchFamily="34" charset="0"/>
              <a:buNone/>
            </a:pPr>
            <a:endParaRPr lang="en-US" dirty="0"/>
          </a:p>
          <a:p>
            <a:pPr marL="0" defTabSz="914400">
              <a:buFont typeface="Franklin Gothic Book" panose="020B0503020102020204" pitchFamily="34" charset="0"/>
              <a:buNone/>
            </a:pPr>
            <a:r>
              <a:rPr lang="en-US" dirty="0"/>
              <a:t>15.10.19</a:t>
            </a:r>
          </a:p>
        </p:txBody>
      </p:sp>
      <p:pic>
        <p:nvPicPr>
          <p:cNvPr id="4" name="Picture 3">
            <a:extLst>
              <a:ext uri="{FF2B5EF4-FFF2-40B4-BE49-F238E27FC236}">
                <a16:creationId xmlns:a16="http://schemas.microsoft.com/office/drawing/2014/main" id="{F991B03A-903F-4208-A3D6-A5D775A59EA8}"/>
              </a:ext>
            </a:extLst>
          </p:cNvPr>
          <p:cNvPicPr>
            <a:picLocks noChangeAspect="1"/>
          </p:cNvPicPr>
          <p:nvPr/>
        </p:nvPicPr>
        <p:blipFill>
          <a:blip r:embed="rId3"/>
          <a:stretch>
            <a:fillRect/>
          </a:stretch>
        </p:blipFill>
        <p:spPr>
          <a:xfrm>
            <a:off x="198321" y="5718565"/>
            <a:ext cx="2797560" cy="894457"/>
          </a:xfrm>
          <a:prstGeom prst="rect">
            <a:avLst/>
          </a:prstGeom>
          <a:ln>
            <a:noFill/>
          </a:ln>
          <a:effectLst/>
        </p:spPr>
      </p:pic>
      <p:pic>
        <p:nvPicPr>
          <p:cNvPr id="8" name="Content Placeholder 7">
            <a:extLst>
              <a:ext uri="{FF2B5EF4-FFF2-40B4-BE49-F238E27FC236}">
                <a16:creationId xmlns:a16="http://schemas.microsoft.com/office/drawing/2014/main" id="{F28B5E3F-896D-4842-8C49-FFE723E35436}"/>
              </a:ext>
            </a:extLst>
          </p:cNvPr>
          <p:cNvPicPr>
            <a:picLocks noGrp="1"/>
          </p:cNvPicPr>
          <p:nvPr>
            <p:ph sz="half" idx="2"/>
          </p:nvPr>
        </p:nvPicPr>
        <p:blipFill rotWithShape="1">
          <a:blip r:embed="rId4"/>
          <a:srcRect l="14952" t="20475" r="47820" b="4539"/>
          <a:stretch/>
        </p:blipFill>
        <p:spPr bwMode="auto">
          <a:xfrm>
            <a:off x="4412513" y="1825625"/>
            <a:ext cx="4294626" cy="47873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89803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 y="639704"/>
            <a:ext cx="2474684" cy="5577840"/>
          </a:xfrm>
        </p:spPr>
        <p:txBody>
          <a:bodyPr anchor="ctr">
            <a:normAutofit/>
          </a:bodyPr>
          <a:lstStyle/>
          <a:p>
            <a:pPr algn="ctr"/>
            <a:r>
              <a:rPr lang="en-GB" dirty="0"/>
              <a:t>Creating the ethos around school using displays</a:t>
            </a:r>
          </a:p>
        </p:txBody>
      </p:sp>
      <p:graphicFrame>
        <p:nvGraphicFramePr>
          <p:cNvPr id="13" name="Content Placeholder 2">
            <a:extLst>
              <a:ext uri="{FF2B5EF4-FFF2-40B4-BE49-F238E27FC236}">
                <a16:creationId xmlns:a16="http://schemas.microsoft.com/office/drawing/2014/main" id="{E3865B25-B924-49E0-B84B-D72AF0ABFC1A}"/>
              </a:ext>
            </a:extLst>
          </p:cNvPr>
          <p:cNvGraphicFramePr>
            <a:graphicFrameLocks noGrp="1"/>
          </p:cNvGraphicFramePr>
          <p:nvPr>
            <p:ph idx="1"/>
            <p:extLst>
              <p:ext uri="{D42A27DB-BD31-4B8C-83A1-F6EECF244321}">
                <p14:modId xmlns:p14="http://schemas.microsoft.com/office/powerpoint/2010/main" val="393513215"/>
              </p:ext>
            </p:extLst>
          </p:nvPr>
        </p:nvGraphicFramePr>
        <p:xfrm>
          <a:off x="3676104" y="639705"/>
          <a:ext cx="4879728"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1796181"/>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 y="791570"/>
            <a:ext cx="3014130" cy="5262391"/>
          </a:xfrm>
        </p:spPr>
        <p:txBody>
          <a:bodyPr anchor="ctr">
            <a:normAutofit/>
          </a:bodyPr>
          <a:lstStyle/>
          <a:p>
            <a:pPr algn="r"/>
            <a:r>
              <a:rPr lang="en-GB" sz="4700" dirty="0"/>
              <a:t>Using news stories and assembly pictures/ British Values </a:t>
            </a:r>
            <a:br>
              <a:rPr lang="en-GB" sz="4700" dirty="0">
                <a:solidFill>
                  <a:schemeClr val="bg2"/>
                </a:solidFill>
              </a:rPr>
            </a:br>
            <a:endParaRPr lang="en-GB" sz="4700" dirty="0">
              <a:solidFill>
                <a:schemeClr val="bg2"/>
              </a:solidFill>
            </a:endParaRPr>
          </a:p>
        </p:txBody>
      </p:sp>
      <p:sp>
        <p:nvSpPr>
          <p:cNvPr id="3" name="Content Placeholder 2"/>
          <p:cNvSpPr>
            <a:spLocks noGrp="1"/>
          </p:cNvSpPr>
          <p:nvPr>
            <p:ph idx="1"/>
          </p:nvPr>
        </p:nvSpPr>
        <p:spPr>
          <a:xfrm>
            <a:off x="4632542" y="791570"/>
            <a:ext cx="3669231" cy="5262391"/>
          </a:xfrm>
        </p:spPr>
        <p:txBody>
          <a:bodyPr anchor="ctr">
            <a:normAutofit/>
          </a:bodyPr>
          <a:lstStyle/>
          <a:p>
            <a:r>
              <a:rPr lang="en-GB" sz="2800" dirty="0"/>
              <a:t>Why use assembly pictures?</a:t>
            </a:r>
          </a:p>
          <a:p>
            <a:r>
              <a:rPr lang="en-GB" sz="2800" dirty="0"/>
              <a:t>How to use them</a:t>
            </a:r>
          </a:p>
          <a:p>
            <a:r>
              <a:rPr lang="en-GB" sz="2800" dirty="0"/>
              <a:t>How to deal with challenging subjects</a:t>
            </a:r>
          </a:p>
          <a:p>
            <a:r>
              <a:rPr lang="en-GB" sz="2800" dirty="0"/>
              <a:t>Keeping to the consistent theme</a:t>
            </a:r>
          </a:p>
          <a:p>
            <a:r>
              <a:rPr lang="en-GB" sz="2800" dirty="0"/>
              <a:t>Examples</a:t>
            </a:r>
          </a:p>
          <a:p>
            <a:endParaRPr lang="en-GB" sz="1600" dirty="0"/>
          </a:p>
        </p:txBody>
      </p:sp>
    </p:spTree>
    <p:extLst>
      <p:ext uri="{BB962C8B-B14F-4D97-AF65-F5344CB8AC3E}">
        <p14:creationId xmlns:p14="http://schemas.microsoft.com/office/powerpoint/2010/main" val="2175278478"/>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A24C6D-D1B9-42E4-B9F9-14C177CB817B}"/>
              </a:ext>
            </a:extLst>
          </p:cNvPr>
          <p:cNvPicPr>
            <a:picLocks noGrp="1" noChangeAspect="1"/>
          </p:cNvPicPr>
          <p:nvPr>
            <p:ph idx="1"/>
          </p:nvPr>
        </p:nvPicPr>
        <p:blipFill>
          <a:blip r:embed="rId3"/>
          <a:stretch>
            <a:fillRect/>
          </a:stretch>
        </p:blipFill>
        <p:spPr>
          <a:xfrm>
            <a:off x="361950" y="1037462"/>
            <a:ext cx="8420099" cy="4778407"/>
          </a:xfrm>
          <a:prstGeom prst="rect">
            <a:avLst/>
          </a:prstGeom>
          <a:ln>
            <a:solidFill>
              <a:schemeClr val="tx1"/>
            </a:solidFill>
          </a:ln>
        </p:spPr>
      </p:pic>
    </p:spTree>
    <p:extLst>
      <p:ext uri="{BB962C8B-B14F-4D97-AF65-F5344CB8AC3E}">
        <p14:creationId xmlns:p14="http://schemas.microsoft.com/office/powerpoint/2010/main" val="1586752892"/>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39" y="634028"/>
            <a:ext cx="2516957" cy="3732835"/>
          </a:xfrm>
        </p:spPr>
        <p:txBody>
          <a:bodyPr vert="horz" lIns="91440" tIns="45720" rIns="91440" bIns="45720" rtlCol="0" anchor="b">
            <a:normAutofit/>
          </a:bodyPr>
          <a:lstStyle/>
          <a:p>
            <a:pPr algn="ctr" defTabSz="914400"/>
            <a:r>
              <a:rPr lang="en-US" sz="5700" cap="all" dirty="0">
                <a:latin typeface="+mj-lt"/>
                <a:cs typeface="+mj-cs"/>
              </a:rPr>
              <a:t>The Books</a:t>
            </a:r>
          </a:p>
        </p:txBody>
      </p:sp>
      <p:pic>
        <p:nvPicPr>
          <p:cNvPr id="7" name="Picture 6">
            <a:extLst>
              <a:ext uri="{FF2B5EF4-FFF2-40B4-BE49-F238E27FC236}">
                <a16:creationId xmlns:a16="http://schemas.microsoft.com/office/drawing/2014/main" id="{939FED72-5396-4E42-958E-FF25166BA3E1}"/>
              </a:ext>
            </a:extLst>
          </p:cNvPr>
          <p:cNvPicPr>
            <a:picLocks noChangeAspect="1"/>
          </p:cNvPicPr>
          <p:nvPr/>
        </p:nvPicPr>
        <p:blipFill>
          <a:blip r:embed="rId3"/>
          <a:stretch>
            <a:fillRect/>
          </a:stretch>
        </p:blipFill>
        <p:spPr>
          <a:xfrm>
            <a:off x="1034266" y="2334854"/>
            <a:ext cx="4564171" cy="2567346"/>
          </a:xfrm>
          <a:prstGeom prst="rect">
            <a:avLst/>
          </a:prstGeom>
          <a:ln>
            <a:solidFill>
              <a:schemeClr val="tx1"/>
            </a:solidFill>
          </a:ln>
        </p:spPr>
      </p:pic>
    </p:spTree>
    <p:extLst>
      <p:ext uri="{BB962C8B-B14F-4D97-AF65-F5344CB8AC3E}">
        <p14:creationId xmlns:p14="http://schemas.microsoft.com/office/powerpoint/2010/main" val="1903184859"/>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000">
              <a:srgbClr val="C00000"/>
            </a:gs>
            <a:gs pos="25000">
              <a:schemeClr val="accent1">
                <a:lumMod val="45000"/>
                <a:lumOff val="55000"/>
              </a:schemeClr>
            </a:gs>
            <a:gs pos="45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4100" y="799128"/>
            <a:ext cx="5359399" cy="3732835"/>
          </a:xfrm>
        </p:spPr>
        <p:txBody>
          <a:bodyPr vert="horz" lIns="91440" tIns="45720" rIns="91440" bIns="45720" rtlCol="0" anchor="b">
            <a:normAutofit fontScale="90000"/>
          </a:bodyPr>
          <a:lstStyle/>
          <a:p>
            <a:pPr algn="ctr" defTabSz="914400"/>
            <a:br>
              <a:rPr lang="en-US" sz="5700" cap="all" dirty="0">
                <a:latin typeface="+mj-lt"/>
                <a:cs typeface="+mj-cs"/>
              </a:rPr>
            </a:br>
            <a:br>
              <a:rPr lang="en-US" sz="5700" cap="all" dirty="0">
                <a:latin typeface="+mj-lt"/>
                <a:cs typeface="+mj-cs"/>
              </a:rPr>
            </a:br>
            <a:br>
              <a:rPr lang="en-US" sz="5700" cap="all" dirty="0">
                <a:latin typeface="+mj-lt"/>
                <a:cs typeface="+mj-cs"/>
              </a:rPr>
            </a:br>
            <a:r>
              <a:rPr lang="en-GB" sz="6000" dirty="0">
                <a:hlinkClick r:id="rId3"/>
              </a:rPr>
              <a:t>no-outsiders.com</a:t>
            </a:r>
            <a:br>
              <a:rPr lang="en-US" sz="5700" cap="all" dirty="0">
                <a:latin typeface="+mj-lt"/>
                <a:cs typeface="+mj-cs"/>
              </a:rPr>
            </a:br>
            <a:endParaRPr lang="en-US" sz="5700" cap="all" dirty="0">
              <a:latin typeface="+mj-lt"/>
              <a:cs typeface="+mj-cs"/>
            </a:endParaRPr>
          </a:p>
        </p:txBody>
      </p:sp>
      <p:pic>
        <p:nvPicPr>
          <p:cNvPr id="3" name="Picture 2">
            <a:extLst>
              <a:ext uri="{FF2B5EF4-FFF2-40B4-BE49-F238E27FC236}">
                <a16:creationId xmlns:a16="http://schemas.microsoft.com/office/drawing/2014/main" id="{AA5809C5-09D2-4962-94C7-E53393F94E23}"/>
              </a:ext>
            </a:extLst>
          </p:cNvPr>
          <p:cNvPicPr>
            <a:picLocks noChangeAspect="1"/>
          </p:cNvPicPr>
          <p:nvPr/>
        </p:nvPicPr>
        <p:blipFill>
          <a:blip r:embed="rId4"/>
          <a:stretch>
            <a:fillRect/>
          </a:stretch>
        </p:blipFill>
        <p:spPr>
          <a:xfrm>
            <a:off x="1094787" y="2000589"/>
            <a:ext cx="1978613" cy="2856821"/>
          </a:xfrm>
          <a:prstGeom prst="rect">
            <a:avLst/>
          </a:prstGeom>
        </p:spPr>
      </p:pic>
    </p:spTree>
    <p:extLst>
      <p:ext uri="{BB962C8B-B14F-4D97-AF65-F5344CB8AC3E}">
        <p14:creationId xmlns:p14="http://schemas.microsoft.com/office/powerpoint/2010/main" val="1642437008"/>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EAEB90-5ADD-40F9-8564-720854055DB3}"/>
              </a:ext>
            </a:extLst>
          </p:cNvPr>
          <p:cNvSpPr>
            <a:spLocks noGrp="1"/>
          </p:cNvSpPr>
          <p:nvPr>
            <p:ph type="title"/>
          </p:nvPr>
        </p:nvSpPr>
        <p:spPr>
          <a:xfrm>
            <a:off x="3522137" y="127001"/>
            <a:ext cx="5418665" cy="1485900"/>
          </a:xfrm>
        </p:spPr>
        <p:txBody>
          <a:bodyPr>
            <a:normAutofit/>
          </a:bodyPr>
          <a:lstStyle/>
          <a:p>
            <a:pPr algn="ctr"/>
            <a:r>
              <a:rPr lang="en-GB" b="1" i="1" dirty="0"/>
              <a:t>Radical ideas coming into school?</a:t>
            </a:r>
          </a:p>
        </p:txBody>
      </p:sp>
      <p:sp>
        <p:nvSpPr>
          <p:cNvPr id="8" name="Content Placeholder 7">
            <a:extLst>
              <a:ext uri="{FF2B5EF4-FFF2-40B4-BE49-F238E27FC236}">
                <a16:creationId xmlns:a16="http://schemas.microsoft.com/office/drawing/2014/main" id="{48917633-6471-4D46-9B7E-7B0986FEFA16}"/>
              </a:ext>
            </a:extLst>
          </p:cNvPr>
          <p:cNvSpPr>
            <a:spLocks noGrp="1"/>
          </p:cNvSpPr>
          <p:nvPr>
            <p:ph sz="half" idx="1"/>
          </p:nvPr>
        </p:nvSpPr>
        <p:spPr>
          <a:xfrm>
            <a:off x="3654808" y="2082800"/>
            <a:ext cx="5285993" cy="3979333"/>
          </a:xfrm>
        </p:spPr>
        <p:txBody>
          <a:bodyPr>
            <a:normAutofit/>
          </a:bodyPr>
          <a:lstStyle/>
          <a:p>
            <a:r>
              <a:rPr lang="en-GB" sz="2400" dirty="0"/>
              <a:t>Police reports of hate crimes in schools rose by 89% in May 2016 compared to May 2015 (post Brexit referendum)</a:t>
            </a:r>
          </a:p>
          <a:p>
            <a:endParaRPr lang="en-GB" sz="2400" dirty="0"/>
          </a:p>
          <a:p>
            <a:r>
              <a:rPr lang="en-GB" sz="2400" dirty="0"/>
              <a:t>Between September 2015 - July 2016 and September 2016 - July 2017, the number of crimes and incidents with a hate element  in schools rose by 38% .</a:t>
            </a:r>
            <a:endParaRPr lang="en-GB" dirty="0"/>
          </a:p>
        </p:txBody>
      </p:sp>
      <p:sp>
        <p:nvSpPr>
          <p:cNvPr id="15" name="Rectangle 14">
            <a:extLst>
              <a:ext uri="{FF2B5EF4-FFF2-40B4-BE49-F238E27FC236}">
                <a16:creationId xmlns:a16="http://schemas.microsoft.com/office/drawing/2014/main" id="{4A5361E2-192B-48C8-AD83-2B8094F32911}"/>
              </a:ext>
            </a:extLst>
          </p:cNvPr>
          <p:cNvSpPr/>
          <p:nvPr/>
        </p:nvSpPr>
        <p:spPr>
          <a:xfrm>
            <a:off x="203200" y="1612900"/>
            <a:ext cx="3076958" cy="1569660"/>
          </a:xfrm>
          <a:prstGeom prst="rect">
            <a:avLst/>
          </a:prstGeom>
        </p:spPr>
        <p:txBody>
          <a:bodyPr wrap="square">
            <a:spAutoFit/>
          </a:bodyPr>
          <a:lstStyle/>
          <a:p>
            <a:r>
              <a:rPr lang="en-GB" sz="2400" b="1" dirty="0"/>
              <a:t>Hate Crimes In Schools Rise By 121% In Just Three Years</a:t>
            </a:r>
            <a:endParaRPr lang="en-GB" sz="2400" dirty="0"/>
          </a:p>
          <a:p>
            <a:r>
              <a:rPr lang="en-GB" sz="2400" dirty="0"/>
              <a:t>12.09.19</a:t>
            </a:r>
          </a:p>
        </p:txBody>
      </p:sp>
      <p:pic>
        <p:nvPicPr>
          <p:cNvPr id="3" name="Picture 2">
            <a:extLst>
              <a:ext uri="{FF2B5EF4-FFF2-40B4-BE49-F238E27FC236}">
                <a16:creationId xmlns:a16="http://schemas.microsoft.com/office/drawing/2014/main" id="{7CEE663B-D7DB-45E4-A561-2EE06C830E78}"/>
              </a:ext>
            </a:extLst>
          </p:cNvPr>
          <p:cNvPicPr>
            <a:picLocks noChangeAspect="1"/>
          </p:cNvPicPr>
          <p:nvPr/>
        </p:nvPicPr>
        <p:blipFill>
          <a:blip r:embed="rId3"/>
          <a:stretch>
            <a:fillRect/>
          </a:stretch>
        </p:blipFill>
        <p:spPr>
          <a:xfrm>
            <a:off x="820776" y="3721100"/>
            <a:ext cx="1143000" cy="1524000"/>
          </a:xfrm>
          <a:prstGeom prst="rect">
            <a:avLst/>
          </a:prstGeom>
        </p:spPr>
      </p:pic>
    </p:spTree>
    <p:extLst>
      <p:ext uri="{BB962C8B-B14F-4D97-AF65-F5344CB8AC3E}">
        <p14:creationId xmlns:p14="http://schemas.microsoft.com/office/powerpoint/2010/main" val="3483521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565720" y="244980"/>
            <a:ext cx="5402228" cy="1926720"/>
          </a:xfrm>
        </p:spPr>
        <p:txBody>
          <a:bodyPr vert="horz" lIns="91440" tIns="45720" rIns="91440" bIns="45720" rtlCol="0" anchor="t">
            <a:noAutofit/>
          </a:bodyPr>
          <a:lstStyle/>
          <a:p>
            <a:pPr algn="ctr" defTabSz="914400"/>
            <a:r>
              <a:rPr lang="en-GB" sz="3600" b="1" i="1" dirty="0"/>
              <a:t>Hate crime linked to schools in England and Wales soars </a:t>
            </a:r>
            <a:br>
              <a:rPr lang="en-GB" sz="3600" b="1" i="1" dirty="0"/>
            </a:br>
            <a:endParaRPr lang="en-US" sz="3600" b="1" i="1" dirty="0"/>
          </a:p>
        </p:txBody>
      </p:sp>
      <p:sp>
        <p:nvSpPr>
          <p:cNvPr id="6" name="Content Placeholder 5"/>
          <p:cNvSpPr>
            <a:spLocks noGrp="1"/>
          </p:cNvSpPr>
          <p:nvPr>
            <p:ph sz="half" idx="1"/>
          </p:nvPr>
        </p:nvSpPr>
        <p:spPr>
          <a:xfrm>
            <a:off x="28156" y="524934"/>
            <a:ext cx="3137890" cy="5055252"/>
          </a:xfrm>
        </p:spPr>
        <p:txBody>
          <a:bodyPr vert="horz" lIns="91440" tIns="45720" rIns="91440" bIns="45720" rtlCol="0">
            <a:normAutofit fontScale="85000" lnSpcReduction="10000"/>
          </a:bodyPr>
          <a:lstStyle/>
          <a:p>
            <a:r>
              <a:rPr lang="en-GB" sz="2400" dirty="0"/>
              <a:t>Data from all of the UK's police forces have shown there were 900 hate-related incidents in schools in 2015, meaning on average there were five a day.</a:t>
            </a:r>
          </a:p>
          <a:p>
            <a:r>
              <a:rPr lang="en-GB" sz="2400" dirty="0"/>
              <a:t>But that figure rose to 1,987 in 2018, an increase of 121 per cent.</a:t>
            </a:r>
          </a:p>
          <a:p>
            <a:pPr marL="0" defTabSz="914400">
              <a:buNone/>
            </a:pPr>
            <a:endParaRPr lang="en-GB" sz="2400" dirty="0"/>
          </a:p>
          <a:p>
            <a:pPr marL="0" defTabSz="914400">
              <a:buNone/>
            </a:pPr>
            <a:r>
              <a:rPr lang="en-GB" sz="2500" dirty="0"/>
              <a:t>Rise in the number of hate crimes related to religion or beliefs, sexual orientation, and disability or transgender identity.</a:t>
            </a:r>
          </a:p>
          <a:p>
            <a:pPr marL="0" defTabSz="914400">
              <a:buFont typeface="Franklin Gothic Book" panose="020B0503020102020204" pitchFamily="34" charset="0"/>
              <a:buNone/>
            </a:pPr>
            <a:endParaRPr lang="en-US" dirty="0"/>
          </a:p>
          <a:p>
            <a:pPr marL="0" defTabSz="914400">
              <a:buNone/>
            </a:pPr>
            <a:r>
              <a:rPr lang="en-US" dirty="0"/>
              <a:t>12.09.19</a:t>
            </a:r>
          </a:p>
        </p:txBody>
      </p:sp>
      <p:sp>
        <p:nvSpPr>
          <p:cNvPr id="7" name="Content Placeholder 6">
            <a:extLst>
              <a:ext uri="{FF2B5EF4-FFF2-40B4-BE49-F238E27FC236}">
                <a16:creationId xmlns:a16="http://schemas.microsoft.com/office/drawing/2014/main" id="{CCFBA2AA-1A22-4563-A199-A474BCBFF4FC}"/>
              </a:ext>
            </a:extLst>
          </p:cNvPr>
          <p:cNvSpPr>
            <a:spLocks noGrp="1"/>
          </p:cNvSpPr>
          <p:nvPr>
            <p:ph sz="half" idx="2"/>
          </p:nvPr>
        </p:nvSpPr>
        <p:spPr>
          <a:xfrm>
            <a:off x="3742062" y="1860089"/>
            <a:ext cx="5049544" cy="4068787"/>
          </a:xfrm>
        </p:spPr>
        <p:txBody>
          <a:bodyPr>
            <a:normAutofit fontScale="85000" lnSpcReduction="10000"/>
          </a:bodyPr>
          <a:lstStyle/>
          <a:p>
            <a:r>
              <a:rPr lang="en-GB" sz="2400" dirty="0"/>
              <a:t>Home Office figures show surge in offences linked to sexual orientation and trans identity</a:t>
            </a:r>
          </a:p>
          <a:p>
            <a:endParaRPr lang="en-GB" sz="2400" dirty="0"/>
          </a:p>
          <a:p>
            <a:r>
              <a:rPr lang="en-GB" sz="2400" dirty="0"/>
              <a:t>Data from 29 police forces in England and Wales shows a rise in the number of hate crimes related to religion or beliefs, sexual orientation, and disability or transgender identity.</a:t>
            </a:r>
          </a:p>
          <a:p>
            <a:endParaRPr lang="en-GB" dirty="0"/>
          </a:p>
        </p:txBody>
      </p:sp>
      <p:pic>
        <p:nvPicPr>
          <p:cNvPr id="8" name="Picture 7">
            <a:extLst>
              <a:ext uri="{FF2B5EF4-FFF2-40B4-BE49-F238E27FC236}">
                <a16:creationId xmlns:a16="http://schemas.microsoft.com/office/drawing/2014/main" id="{87D9F4BD-9C7D-4DB5-B69A-4858A2FDB172}"/>
              </a:ext>
            </a:extLst>
          </p:cNvPr>
          <p:cNvPicPr>
            <a:picLocks noChangeAspect="1"/>
          </p:cNvPicPr>
          <p:nvPr/>
        </p:nvPicPr>
        <p:blipFill>
          <a:blip r:embed="rId3"/>
          <a:stretch>
            <a:fillRect/>
          </a:stretch>
        </p:blipFill>
        <p:spPr>
          <a:xfrm>
            <a:off x="1397245" y="4961467"/>
            <a:ext cx="1143000" cy="1524000"/>
          </a:xfrm>
          <a:prstGeom prst="rect">
            <a:avLst/>
          </a:prstGeom>
        </p:spPr>
      </p:pic>
      <p:pic>
        <p:nvPicPr>
          <p:cNvPr id="9" name="Picture 8">
            <a:extLst>
              <a:ext uri="{FF2B5EF4-FFF2-40B4-BE49-F238E27FC236}">
                <a16:creationId xmlns:a16="http://schemas.microsoft.com/office/drawing/2014/main" id="{E5E403AD-6799-4702-B54B-C1615E9A6DF9}"/>
              </a:ext>
            </a:extLst>
          </p:cNvPr>
          <p:cNvPicPr>
            <a:picLocks noChangeAspect="1"/>
          </p:cNvPicPr>
          <p:nvPr/>
        </p:nvPicPr>
        <p:blipFill>
          <a:blip r:embed="rId4"/>
          <a:stretch>
            <a:fillRect/>
          </a:stretch>
        </p:blipFill>
        <p:spPr>
          <a:xfrm>
            <a:off x="4367863" y="5276238"/>
            <a:ext cx="2797560" cy="894457"/>
          </a:xfrm>
          <a:prstGeom prst="rect">
            <a:avLst/>
          </a:prstGeom>
          <a:ln>
            <a:noFill/>
          </a:ln>
          <a:effectLst/>
        </p:spPr>
      </p:pic>
    </p:spTree>
    <p:extLst>
      <p:ext uri="{BB962C8B-B14F-4D97-AF65-F5344CB8AC3E}">
        <p14:creationId xmlns:p14="http://schemas.microsoft.com/office/powerpoint/2010/main" val="3464763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EAEB90-5ADD-40F9-8564-720854055DB3}"/>
              </a:ext>
            </a:extLst>
          </p:cNvPr>
          <p:cNvSpPr>
            <a:spLocks noGrp="1"/>
          </p:cNvSpPr>
          <p:nvPr>
            <p:ph type="title"/>
          </p:nvPr>
        </p:nvSpPr>
        <p:spPr>
          <a:xfrm>
            <a:off x="3522137" y="127001"/>
            <a:ext cx="5418665" cy="1485900"/>
          </a:xfrm>
        </p:spPr>
        <p:txBody>
          <a:bodyPr>
            <a:normAutofit/>
          </a:bodyPr>
          <a:lstStyle/>
          <a:p>
            <a:pPr algn="ctr"/>
            <a:r>
              <a:rPr lang="en-GB" b="1" i="1" dirty="0"/>
              <a:t>Radical ideas coming into school?</a:t>
            </a:r>
          </a:p>
        </p:txBody>
      </p:sp>
      <p:sp>
        <p:nvSpPr>
          <p:cNvPr id="8" name="Content Placeholder 7">
            <a:extLst>
              <a:ext uri="{FF2B5EF4-FFF2-40B4-BE49-F238E27FC236}">
                <a16:creationId xmlns:a16="http://schemas.microsoft.com/office/drawing/2014/main" id="{48917633-6471-4D46-9B7E-7B0986FEFA16}"/>
              </a:ext>
            </a:extLst>
          </p:cNvPr>
          <p:cNvSpPr>
            <a:spLocks noGrp="1"/>
          </p:cNvSpPr>
          <p:nvPr>
            <p:ph sz="half" idx="1"/>
          </p:nvPr>
        </p:nvSpPr>
        <p:spPr>
          <a:xfrm>
            <a:off x="3654808" y="2082800"/>
            <a:ext cx="5285993" cy="3979333"/>
          </a:xfrm>
        </p:spPr>
        <p:txBody>
          <a:bodyPr/>
          <a:lstStyle/>
          <a:p>
            <a:r>
              <a:rPr lang="en-GB" sz="2400" dirty="0">
                <a:hlinkClick r:id="rId3"/>
              </a:rPr>
              <a:t>https://www.youtube.com/watch?v=gmk1FR1cUzA</a:t>
            </a:r>
            <a:r>
              <a:rPr lang="en-GB" sz="2400" dirty="0"/>
              <a:t> </a:t>
            </a:r>
          </a:p>
          <a:p>
            <a:endParaRPr lang="en-GB" sz="2400" dirty="0"/>
          </a:p>
          <a:p>
            <a:endParaRPr lang="en-GB" sz="2400" dirty="0"/>
          </a:p>
          <a:p>
            <a:r>
              <a:rPr lang="en-GB" sz="2400" dirty="0"/>
              <a:t>Tristram Hunt, election campaign 2015</a:t>
            </a:r>
          </a:p>
          <a:p>
            <a:endParaRPr lang="en-GB" dirty="0"/>
          </a:p>
        </p:txBody>
      </p:sp>
      <p:pic>
        <p:nvPicPr>
          <p:cNvPr id="14" name="Picture 13">
            <a:extLst>
              <a:ext uri="{FF2B5EF4-FFF2-40B4-BE49-F238E27FC236}">
                <a16:creationId xmlns:a16="http://schemas.microsoft.com/office/drawing/2014/main" id="{31130020-BA46-49CA-9987-47D2767F4525}"/>
              </a:ext>
            </a:extLst>
          </p:cNvPr>
          <p:cNvPicPr>
            <a:picLocks noChangeAspect="1"/>
          </p:cNvPicPr>
          <p:nvPr/>
        </p:nvPicPr>
        <p:blipFill>
          <a:blip r:embed="rId4"/>
          <a:stretch>
            <a:fillRect/>
          </a:stretch>
        </p:blipFill>
        <p:spPr>
          <a:xfrm>
            <a:off x="99875" y="355602"/>
            <a:ext cx="2977084" cy="5300132"/>
          </a:xfrm>
          <a:prstGeom prst="rect">
            <a:avLst/>
          </a:prstGeom>
        </p:spPr>
      </p:pic>
      <p:sp>
        <p:nvSpPr>
          <p:cNvPr id="15" name="Rectangle 14">
            <a:extLst>
              <a:ext uri="{FF2B5EF4-FFF2-40B4-BE49-F238E27FC236}">
                <a16:creationId xmlns:a16="http://schemas.microsoft.com/office/drawing/2014/main" id="{4A5361E2-192B-48C8-AD83-2B8094F32911}"/>
              </a:ext>
            </a:extLst>
          </p:cNvPr>
          <p:cNvSpPr/>
          <p:nvPr/>
        </p:nvSpPr>
        <p:spPr>
          <a:xfrm>
            <a:off x="203198" y="869951"/>
            <a:ext cx="3076958" cy="3785652"/>
          </a:xfrm>
          <a:prstGeom prst="rect">
            <a:avLst/>
          </a:prstGeom>
        </p:spPr>
        <p:txBody>
          <a:bodyPr wrap="square">
            <a:spAutoFit/>
          </a:bodyPr>
          <a:lstStyle/>
          <a:p>
            <a:r>
              <a:rPr lang="en-GB" sz="2400" b="1" dirty="0"/>
              <a:t>Reports a pupil suffered five years of "harrowing" racist abuse at a Leicestershire school are being investigated by police after they appeared on social media</a:t>
            </a:r>
          </a:p>
          <a:p>
            <a:r>
              <a:rPr lang="en-GB" sz="2400" b="1" dirty="0"/>
              <a:t>June 2020</a:t>
            </a:r>
          </a:p>
        </p:txBody>
      </p:sp>
      <p:pic>
        <p:nvPicPr>
          <p:cNvPr id="2" name="Picture 1">
            <a:extLst>
              <a:ext uri="{FF2B5EF4-FFF2-40B4-BE49-F238E27FC236}">
                <a16:creationId xmlns:a16="http://schemas.microsoft.com/office/drawing/2014/main" id="{FEF0FEFD-74B6-4586-8BAB-1FF0B6CBAC5E}"/>
              </a:ext>
            </a:extLst>
          </p:cNvPr>
          <p:cNvPicPr>
            <a:picLocks noChangeAspect="1"/>
          </p:cNvPicPr>
          <p:nvPr/>
        </p:nvPicPr>
        <p:blipFill>
          <a:blip r:embed="rId5"/>
          <a:stretch>
            <a:fillRect/>
          </a:stretch>
        </p:blipFill>
        <p:spPr>
          <a:xfrm>
            <a:off x="308164" y="4911723"/>
            <a:ext cx="2867025" cy="1590675"/>
          </a:xfrm>
          <a:prstGeom prst="rect">
            <a:avLst/>
          </a:prstGeom>
        </p:spPr>
      </p:pic>
    </p:spTree>
    <p:extLst>
      <p:ext uri="{BB962C8B-B14F-4D97-AF65-F5344CB8AC3E}">
        <p14:creationId xmlns:p14="http://schemas.microsoft.com/office/powerpoint/2010/main" val="2406256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4402" y="1076725"/>
            <a:ext cx="7925381" cy="633967"/>
          </a:xfrm>
        </p:spPr>
        <p:txBody>
          <a:bodyPr>
            <a:normAutofit/>
          </a:bodyPr>
          <a:lstStyle/>
          <a:p>
            <a:r>
              <a:rPr lang="en-GB" sz="3600" dirty="0">
                <a:solidFill>
                  <a:schemeClr val="bg1"/>
                </a:solidFill>
              </a:rPr>
              <a:t>Who is providing answers to children?</a:t>
            </a:r>
          </a:p>
        </p:txBody>
      </p:sp>
      <p:pic>
        <p:nvPicPr>
          <p:cNvPr id="17" name="Content Placeholder 6">
            <a:extLst>
              <a:ext uri="{FF2B5EF4-FFF2-40B4-BE49-F238E27FC236}">
                <a16:creationId xmlns:a16="http://schemas.microsoft.com/office/drawing/2014/main" id="{CD9D89C2-EFAC-45F3-B399-40DB6FD0B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2656189"/>
            <a:ext cx="772812" cy="77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9BEE099E-6FFA-487B-A250-CE516BC96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6259" y="5552308"/>
            <a:ext cx="750035" cy="750035"/>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78D44ED0-7DAB-48DD-9F00-38BE95E5028A}"/>
              </a:ext>
            </a:extLst>
          </p:cNvPr>
          <p:cNvPicPr>
            <a:picLocks noChangeAspect="1"/>
          </p:cNvPicPr>
          <p:nvPr/>
        </p:nvPicPr>
        <p:blipFill>
          <a:blip r:embed="rId5"/>
          <a:stretch>
            <a:fillRect/>
          </a:stretch>
        </p:blipFill>
        <p:spPr>
          <a:xfrm>
            <a:off x="1068685" y="5619794"/>
            <a:ext cx="692845" cy="692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28FE972E-600E-4CA5-BFE9-8E32BE9E6C51}"/>
              </a:ext>
            </a:extLst>
          </p:cNvPr>
          <p:cNvPicPr>
            <a:picLocks noChangeAspect="1"/>
          </p:cNvPicPr>
          <p:nvPr/>
        </p:nvPicPr>
        <p:blipFill>
          <a:blip r:embed="rId6"/>
          <a:stretch>
            <a:fillRect/>
          </a:stretch>
        </p:blipFill>
        <p:spPr>
          <a:xfrm>
            <a:off x="7511156" y="2683864"/>
            <a:ext cx="745136" cy="745136"/>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3BB29337-DFFA-4B57-880F-26A0B901E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438260" y="2282621"/>
            <a:ext cx="745136" cy="745136"/>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F48CA723-15C6-42A5-A486-822A59B79002}"/>
              </a:ext>
            </a:extLst>
          </p:cNvPr>
          <p:cNvPicPr>
            <a:picLocks noChangeAspect="1"/>
          </p:cNvPicPr>
          <p:nvPr/>
        </p:nvPicPr>
        <p:blipFill>
          <a:blip r:embed="rId8"/>
          <a:stretch>
            <a:fillRect/>
          </a:stretch>
        </p:blipFill>
        <p:spPr>
          <a:xfrm>
            <a:off x="6313049" y="3853503"/>
            <a:ext cx="1570677" cy="1055495"/>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92F1B1DB-CD90-4E0A-964D-66CD98FC89FA}"/>
              </a:ext>
            </a:extLst>
          </p:cNvPr>
          <p:cNvPicPr>
            <a:picLocks noChangeAspect="1"/>
          </p:cNvPicPr>
          <p:nvPr/>
        </p:nvPicPr>
        <p:blipFill>
          <a:blip r:embed="rId9"/>
          <a:stretch>
            <a:fillRect/>
          </a:stretch>
        </p:blipFill>
        <p:spPr>
          <a:xfrm>
            <a:off x="3987312" y="5530363"/>
            <a:ext cx="817520" cy="817520"/>
          </a:xfrm>
          <a:prstGeom prst="rect">
            <a:avLst/>
          </a:prstGeom>
        </p:spPr>
      </p:pic>
      <p:pic>
        <p:nvPicPr>
          <p:cNvPr id="26" name="Picture 25">
            <a:extLst>
              <a:ext uri="{FF2B5EF4-FFF2-40B4-BE49-F238E27FC236}">
                <a16:creationId xmlns:a16="http://schemas.microsoft.com/office/drawing/2014/main" id="{19D1F3EC-C1AF-4C9F-96F1-D6EE70AF651C}"/>
              </a:ext>
            </a:extLst>
          </p:cNvPr>
          <p:cNvPicPr>
            <a:picLocks noChangeAspect="1"/>
          </p:cNvPicPr>
          <p:nvPr/>
        </p:nvPicPr>
        <p:blipFill>
          <a:blip r:embed="rId10"/>
          <a:stretch>
            <a:fillRect/>
          </a:stretch>
        </p:blipFill>
        <p:spPr>
          <a:xfrm>
            <a:off x="2096790" y="4134397"/>
            <a:ext cx="998381" cy="661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A186045B-2FB2-44F8-AD17-F669180367DF}"/>
              </a:ext>
            </a:extLst>
          </p:cNvPr>
          <p:cNvPicPr>
            <a:picLocks noChangeAspect="1"/>
          </p:cNvPicPr>
          <p:nvPr/>
        </p:nvPicPr>
        <p:blipFill rotWithShape="1">
          <a:blip r:embed="rId11"/>
          <a:srcRect l="20000" r="18846"/>
          <a:stretch/>
        </p:blipFill>
        <p:spPr>
          <a:xfrm>
            <a:off x="2309833" y="1857185"/>
            <a:ext cx="887112" cy="725312"/>
          </a:xfrm>
          <a:prstGeom prst="rect">
            <a:avLst/>
          </a:prstGeom>
        </p:spPr>
      </p:pic>
      <p:pic>
        <p:nvPicPr>
          <p:cNvPr id="28" name="Picture 27">
            <a:extLst>
              <a:ext uri="{FF2B5EF4-FFF2-40B4-BE49-F238E27FC236}">
                <a16:creationId xmlns:a16="http://schemas.microsoft.com/office/drawing/2014/main" id="{D2B90742-3577-412C-A615-92499D8B830F}"/>
              </a:ext>
            </a:extLst>
          </p:cNvPr>
          <p:cNvPicPr>
            <a:picLocks noChangeAspect="1"/>
          </p:cNvPicPr>
          <p:nvPr/>
        </p:nvPicPr>
        <p:blipFill>
          <a:blip r:embed="rId12"/>
          <a:stretch>
            <a:fillRect/>
          </a:stretch>
        </p:blipFill>
        <p:spPr>
          <a:xfrm>
            <a:off x="6129310" y="1929877"/>
            <a:ext cx="725312" cy="725312"/>
          </a:xfrm>
          <a:prstGeom prst="rect">
            <a:avLst/>
          </a:prstGeom>
        </p:spPr>
      </p:pic>
      <p:pic>
        <p:nvPicPr>
          <p:cNvPr id="29" name="Picture 28">
            <a:extLst>
              <a:ext uri="{FF2B5EF4-FFF2-40B4-BE49-F238E27FC236}">
                <a16:creationId xmlns:a16="http://schemas.microsoft.com/office/drawing/2014/main" id="{43CBE2E6-23C9-4271-9B46-66F6B1AC1B58}"/>
              </a:ext>
            </a:extLst>
          </p:cNvPr>
          <p:cNvPicPr>
            <a:picLocks noChangeAspect="1"/>
          </p:cNvPicPr>
          <p:nvPr/>
        </p:nvPicPr>
        <p:blipFill>
          <a:blip r:embed="rId13"/>
          <a:stretch>
            <a:fillRect/>
          </a:stretch>
        </p:blipFill>
        <p:spPr>
          <a:xfrm>
            <a:off x="3128988" y="3429000"/>
            <a:ext cx="3000322" cy="1904501"/>
          </a:xfrm>
          <a:prstGeom prst="rect">
            <a:avLst/>
          </a:prstGeom>
        </p:spPr>
      </p:pic>
      <p:pic>
        <p:nvPicPr>
          <p:cNvPr id="1026" name="Picture 2" descr="Tik Tok Logo transparent PNG - StickPNG">
            <a:extLst>
              <a:ext uri="{FF2B5EF4-FFF2-40B4-BE49-F238E27FC236}">
                <a16:creationId xmlns:a16="http://schemas.microsoft.com/office/drawing/2014/main" id="{AD96C84D-6433-4129-9285-08949E7557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6863" y="5721450"/>
            <a:ext cx="750035" cy="75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899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3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 calcmode="lin" valueType="num">
                                      <p:cBhvr>
                                        <p:cTn id="33" dur="1000" fill="hold"/>
                                        <p:tgtEl>
                                          <p:spTgt spid="28"/>
                                        </p:tgtEl>
                                        <p:attrNameLst>
                                          <p:attrName>style.rotation</p:attrName>
                                        </p:attrNameLst>
                                      </p:cBhvr>
                                      <p:tavLst>
                                        <p:tav tm="0">
                                          <p:val>
                                            <p:fltVal val="90"/>
                                          </p:val>
                                        </p:tav>
                                        <p:tav tm="100000">
                                          <p:val>
                                            <p:fltVal val="0"/>
                                          </p:val>
                                        </p:tav>
                                      </p:tavLst>
                                    </p:anim>
                                    <p:animEffect transition="in" filter="fade">
                                      <p:cBhvr>
                                        <p:cTn id="34" dur="1000"/>
                                        <p:tgtEl>
                                          <p:spTgt spid="28"/>
                                        </p:tgtEl>
                                      </p:cBhvr>
                                    </p:animEffect>
                                  </p:childTnLst>
                                </p:cTn>
                              </p:par>
                              <p:par>
                                <p:cTn id="35" presetID="3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90"/>
                                          </p:val>
                                        </p:tav>
                                        <p:tav tm="100000">
                                          <p:val>
                                            <p:fltVal val="0"/>
                                          </p:val>
                                        </p:tav>
                                      </p:tavLst>
                                    </p:anim>
                                    <p:animEffect transition="in" filter="fade">
                                      <p:cBhvr>
                                        <p:cTn id="40" dur="1000"/>
                                        <p:tgtEl>
                                          <p:spTgt spid="21"/>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45" presetClass="entr" presetSubtype="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2000"/>
                                        <p:tgtEl>
                                          <p:spTgt spid="25"/>
                                        </p:tgtEl>
                                      </p:cBhvr>
                                    </p:animEffect>
                                    <p:anim calcmode="lin" valueType="num">
                                      <p:cBhvr>
                                        <p:cTn id="66" dur="2000" fill="hold"/>
                                        <p:tgtEl>
                                          <p:spTgt spid="25"/>
                                        </p:tgtEl>
                                        <p:attrNameLst>
                                          <p:attrName>ppt_w</p:attrName>
                                        </p:attrNameLst>
                                      </p:cBhvr>
                                      <p:tavLst>
                                        <p:tav tm="0" fmla="#ppt_w*sin(2.5*pi*$)">
                                          <p:val>
                                            <p:fltVal val="0"/>
                                          </p:val>
                                        </p:tav>
                                        <p:tav tm="100000">
                                          <p:val>
                                            <p:fltVal val="1"/>
                                          </p:val>
                                        </p:tav>
                                      </p:tavLst>
                                    </p:anim>
                                    <p:anim calcmode="lin" valueType="num">
                                      <p:cBhvr>
                                        <p:cTn id="67" dur="2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8557" y="685801"/>
            <a:ext cx="4469128" cy="1485900"/>
          </a:xfrm>
        </p:spPr>
        <p:txBody>
          <a:bodyPr>
            <a:normAutofit/>
          </a:bodyPr>
          <a:lstStyle/>
          <a:p>
            <a:r>
              <a:rPr lang="en-GB" dirty="0"/>
              <a:t>An alternative narrative?</a:t>
            </a:r>
          </a:p>
        </p:txBody>
      </p:sp>
      <p:sp>
        <p:nvSpPr>
          <p:cNvPr id="19" name="Content Placeholder 2">
            <a:extLst>
              <a:ext uri="{FF2B5EF4-FFF2-40B4-BE49-F238E27FC236}">
                <a16:creationId xmlns:a16="http://schemas.microsoft.com/office/drawing/2014/main" id="{78929E43-CA62-4545-A11C-59E481A1C1D4}"/>
              </a:ext>
            </a:extLst>
          </p:cNvPr>
          <p:cNvSpPr>
            <a:spLocks noGrp="1"/>
          </p:cNvSpPr>
          <p:nvPr>
            <p:ph idx="1"/>
          </p:nvPr>
        </p:nvSpPr>
        <p:spPr>
          <a:xfrm>
            <a:off x="588963" y="2286000"/>
            <a:ext cx="4468812" cy="3581400"/>
          </a:xfrm>
        </p:spPr>
        <p:txBody>
          <a:bodyPr>
            <a:normAutofit/>
          </a:bodyPr>
          <a:lstStyle/>
          <a:p>
            <a:pPr marL="0" indent="0" algn="ctr">
              <a:buNone/>
            </a:pPr>
            <a:r>
              <a:rPr lang="en-GB" sz="2400" dirty="0"/>
              <a:t>“We have to be delivering a curriculum that enables children to understand the benefits that exist in a society where diversity and difference are celebrated. Furthermore we need our children to want to be part of that society, and we have to sell it to them; that desire may not come naturally by itself.”</a:t>
            </a:r>
          </a:p>
          <a:p>
            <a:pPr marL="0" indent="0">
              <a:buNone/>
            </a:pPr>
            <a:endParaRPr lang="en-GB" sz="2100" dirty="0"/>
          </a:p>
        </p:txBody>
      </p:sp>
      <p:pic>
        <p:nvPicPr>
          <p:cNvPr id="16" name="Picture 15">
            <a:extLst>
              <a:ext uri="{FF2B5EF4-FFF2-40B4-BE49-F238E27FC236}">
                <a16:creationId xmlns:a16="http://schemas.microsoft.com/office/drawing/2014/main" id="{18B9644F-FCDE-4A9B-8AE7-D0CAAC4C0A69}"/>
              </a:ext>
            </a:extLst>
          </p:cNvPr>
          <p:cNvPicPr>
            <a:picLocks noChangeAspect="1"/>
          </p:cNvPicPr>
          <p:nvPr/>
        </p:nvPicPr>
        <p:blipFill>
          <a:blip r:embed="rId3"/>
          <a:stretch>
            <a:fillRect/>
          </a:stretch>
        </p:blipFill>
        <p:spPr>
          <a:xfrm>
            <a:off x="6155471" y="837380"/>
            <a:ext cx="2542252" cy="3346995"/>
          </a:xfrm>
          <a:prstGeom prst="rect">
            <a:avLst/>
          </a:prstGeom>
        </p:spPr>
      </p:pic>
      <p:pic>
        <p:nvPicPr>
          <p:cNvPr id="17" name="Picture 16">
            <a:extLst>
              <a:ext uri="{FF2B5EF4-FFF2-40B4-BE49-F238E27FC236}">
                <a16:creationId xmlns:a16="http://schemas.microsoft.com/office/drawing/2014/main" id="{97F12DD3-1B7D-4B44-A655-E5B1D20652AD}"/>
              </a:ext>
            </a:extLst>
          </p:cNvPr>
          <p:cNvPicPr>
            <a:picLocks noChangeAspect="1"/>
          </p:cNvPicPr>
          <p:nvPr/>
        </p:nvPicPr>
        <p:blipFill>
          <a:blip r:embed="rId4"/>
          <a:stretch>
            <a:fillRect/>
          </a:stretch>
        </p:blipFill>
        <p:spPr>
          <a:xfrm>
            <a:off x="5794228" y="4593535"/>
            <a:ext cx="3264738" cy="1099932"/>
          </a:xfrm>
          <a:prstGeom prst="rect">
            <a:avLst/>
          </a:prstGeom>
        </p:spPr>
      </p:pic>
    </p:spTree>
    <p:extLst>
      <p:ext uri="{BB962C8B-B14F-4D97-AF65-F5344CB8AC3E}">
        <p14:creationId xmlns:p14="http://schemas.microsoft.com/office/powerpoint/2010/main" val="2131238787"/>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1000"/>
                                        <p:tgtEl>
                                          <p:spTgt spid="19">
                                            <p:txEl>
                                              <p:pRg st="0" end="0"/>
                                            </p:txEl>
                                          </p:spTgt>
                                        </p:tgtEl>
                                      </p:cBhvr>
                                    </p:animEffect>
                                    <p:anim calcmode="lin" valueType="num">
                                      <p:cBhvr>
                                        <p:cTn id="1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5"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strVal val="#ppt_w*0.70"/>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80060" y="639704"/>
            <a:ext cx="2474684" cy="5577840"/>
          </a:xfrm>
        </p:spPr>
        <p:txBody>
          <a:bodyPr vert="horz" lIns="91440" tIns="45720" rIns="91440" bIns="45720" rtlCol="0" anchor="ctr">
            <a:normAutofit/>
          </a:bodyPr>
          <a:lstStyle/>
          <a:p>
            <a:pPr algn="ctr" defTabSz="914400"/>
            <a:r>
              <a:rPr lang="en-US" dirty="0"/>
              <a:t>What if my school isn’t diverse?</a:t>
            </a:r>
          </a:p>
        </p:txBody>
      </p:sp>
      <p:graphicFrame>
        <p:nvGraphicFramePr>
          <p:cNvPr id="8" name="Content Placeholder 5">
            <a:extLst>
              <a:ext uri="{FF2B5EF4-FFF2-40B4-BE49-F238E27FC236}">
                <a16:creationId xmlns:a16="http://schemas.microsoft.com/office/drawing/2014/main" id="{58D581F5-1A92-478A-839D-BF0AA2CB09AA}"/>
              </a:ext>
            </a:extLst>
          </p:cNvPr>
          <p:cNvGraphicFramePr>
            <a:graphicFrameLocks noGrp="1"/>
          </p:cNvGraphicFramePr>
          <p:nvPr>
            <p:ph sz="half" idx="1"/>
            <p:extLst>
              <p:ext uri="{D42A27DB-BD31-4B8C-83A1-F6EECF244321}">
                <p14:modId xmlns:p14="http://schemas.microsoft.com/office/powerpoint/2010/main" val="2369589779"/>
              </p:ext>
            </p:extLst>
          </p:nvPr>
        </p:nvGraphicFramePr>
        <p:xfrm>
          <a:off x="3676104" y="639705"/>
          <a:ext cx="4879728"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5185179"/>
      </p:ext>
    </p:extLst>
  </p:cSld>
  <p:clrMapOvr>
    <a:masterClrMapping/>
  </p:clrMapOvr>
  <mc:AlternateContent xmlns:mc="http://schemas.openxmlformats.org/markup-compatibility/2006" xmlns:p14="http://schemas.microsoft.com/office/powerpoint/2010/main">
    <mc:Choice Requires="p14">
      <p:transition p14:dur="1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p:bldAsOne/>
      </p:bldGraphic>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1283</TotalTime>
  <Words>3501</Words>
  <Application>Microsoft Office PowerPoint</Application>
  <PresentationFormat>On-screen Show (4:3)</PresentationFormat>
  <Paragraphs>491</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Franklin Gothic Book</vt:lpstr>
      <vt:lpstr>Segoe UI Historic</vt:lpstr>
      <vt:lpstr>Segoe UI Light</vt:lpstr>
      <vt:lpstr>Tahoma</vt:lpstr>
      <vt:lpstr>Wingdings</vt:lpstr>
      <vt:lpstr>1_Office Theme</vt:lpstr>
      <vt:lpstr>PowerPoint Presentation</vt:lpstr>
      <vt:lpstr>What messages are young people seeing and hearing about the world today?</vt:lpstr>
      <vt:lpstr>Life in 2020 for children and young people</vt:lpstr>
      <vt:lpstr>Radical ideas coming into school?</vt:lpstr>
      <vt:lpstr>Hate crime linked to schools in England and Wales soars  </vt:lpstr>
      <vt:lpstr>Radical ideas coming into school?</vt:lpstr>
      <vt:lpstr>Who is providing answers to children?</vt:lpstr>
      <vt:lpstr>An alternative narrative?</vt:lpstr>
      <vt:lpstr>What if my school isn’t diverse?</vt:lpstr>
      <vt:lpstr>Activity</vt:lpstr>
      <vt:lpstr>Who are our children/families?</vt:lpstr>
      <vt:lpstr>PowerPoint Presentation</vt:lpstr>
      <vt:lpstr>The Equality Act 2010</vt:lpstr>
      <vt:lpstr>The Equality Act (2010)</vt:lpstr>
      <vt:lpstr>The Law</vt:lpstr>
      <vt:lpstr>Andy’s Story</vt:lpstr>
      <vt:lpstr>Lessons learned from two schools</vt:lpstr>
      <vt:lpstr>Where are we now?</vt:lpstr>
      <vt:lpstr>Ofsted (May 2019)</vt:lpstr>
      <vt:lpstr>Ofsted (May 2019) </vt:lpstr>
      <vt:lpstr>Ofsted (May 2019)</vt:lpstr>
      <vt:lpstr>Ofsted: Rushey Mead Primary School (May 2018)</vt:lpstr>
      <vt:lpstr>Stanton-Under-Bardon Primary School (January 2019)  </vt:lpstr>
      <vt:lpstr>The No Outsiders approach</vt:lpstr>
      <vt:lpstr>Curriculum</vt:lpstr>
      <vt:lpstr>Introducing it in school</vt:lpstr>
      <vt:lpstr>Engaging Parents/carers</vt:lpstr>
      <vt:lpstr>PowerPoint Presentation</vt:lpstr>
      <vt:lpstr>Surveys</vt:lpstr>
      <vt:lpstr>Creating the ethos around school using displays</vt:lpstr>
      <vt:lpstr>Using news stories and assembly pictures/ British Values  </vt:lpstr>
      <vt:lpstr>PowerPoint Presentation</vt:lpstr>
      <vt:lpstr>The Books</vt:lpstr>
      <vt:lpstr>   no-outsiders.com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Harbour</dc:creator>
  <cp:lastModifiedBy>Caroline Harbison</cp:lastModifiedBy>
  <cp:revision>63</cp:revision>
  <cp:lastPrinted>2020-11-05T11:19:05Z</cp:lastPrinted>
  <dcterms:created xsi:type="dcterms:W3CDTF">2019-03-12T13:39:49Z</dcterms:created>
  <dcterms:modified xsi:type="dcterms:W3CDTF">2022-03-23T14:52:56Z</dcterms:modified>
</cp:coreProperties>
</file>